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2" r:id="rId3"/>
  </p:sldMasterIdLst>
  <p:notesMasterIdLst>
    <p:notesMasterId r:id="rId32"/>
  </p:notesMasterIdLst>
  <p:handoutMasterIdLst>
    <p:handoutMasterId r:id="rId33"/>
  </p:handoutMasterIdLst>
  <p:sldIdLst>
    <p:sldId id="553" r:id="rId4"/>
    <p:sldId id="586" r:id="rId5"/>
    <p:sldId id="589" r:id="rId6"/>
    <p:sldId id="593" r:id="rId7"/>
    <p:sldId id="554" r:id="rId8"/>
    <p:sldId id="591" r:id="rId9"/>
    <p:sldId id="533" r:id="rId10"/>
    <p:sldId id="592" r:id="rId11"/>
    <p:sldId id="599" r:id="rId12"/>
    <p:sldId id="594" r:id="rId13"/>
    <p:sldId id="616" r:id="rId14"/>
    <p:sldId id="617" r:id="rId15"/>
    <p:sldId id="606" r:id="rId16"/>
    <p:sldId id="615" r:id="rId17"/>
    <p:sldId id="607" r:id="rId18"/>
    <p:sldId id="610" r:id="rId19"/>
    <p:sldId id="611" r:id="rId20"/>
    <p:sldId id="612" r:id="rId21"/>
    <p:sldId id="613" r:id="rId22"/>
    <p:sldId id="614" r:id="rId23"/>
    <p:sldId id="603" r:id="rId24"/>
    <p:sldId id="605" r:id="rId25"/>
    <p:sldId id="598" r:id="rId26"/>
    <p:sldId id="579" r:id="rId27"/>
    <p:sldId id="590" r:id="rId28"/>
    <p:sldId id="585" r:id="rId29"/>
    <p:sldId id="583" r:id="rId30"/>
    <p:sldId id="356" r:id="rId31"/>
  </p:sldIdLst>
  <p:sldSz cx="9144000" cy="6858000" type="screen4x3"/>
  <p:notesSz cx="6735763" cy="9866313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 Turpcu" initials="CT" lastIdx="1" clrIdx="0">
    <p:extLst>
      <p:ext uri="{19B8F6BF-5375-455C-9EA6-DF929625EA0E}">
        <p15:presenceInfo xmlns:p15="http://schemas.microsoft.com/office/powerpoint/2012/main" userId="S-1-5-21-3738314056-288520165-278773844-29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7" autoAdjust="0"/>
    <p:restoredTop sz="95687" autoAdjust="0"/>
  </p:normalViewPr>
  <p:slideViewPr>
    <p:cSldViewPr>
      <p:cViewPr varScale="1">
        <p:scale>
          <a:sx n="110" d="100"/>
          <a:sy n="110" d="100"/>
        </p:scale>
        <p:origin x="15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7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1AD41-D261-464A-AEFA-7C6AB8798A03}" type="doc">
      <dgm:prSet loTypeId="urn:microsoft.com/office/officeart/2005/8/layout/vList5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A970528-268A-4CA3-919A-D45119DA7C9A}">
      <dgm:prSet/>
      <dgm:spPr/>
      <dgm:t>
        <a:bodyPr/>
        <a:lstStyle/>
        <a:p>
          <a:r>
            <a:rPr lang="tr-TR" dirty="0" smtClean="0"/>
            <a:t>Tematik Projeler</a:t>
          </a:r>
          <a:endParaRPr lang="en-GB" dirty="0"/>
        </a:p>
      </dgm:t>
    </dgm:pt>
    <dgm:pt modelId="{79036418-0E35-4E19-8B35-CFDCA2B67A84}" type="parTrans" cxnId="{68EE91EC-027E-497E-BAC6-698B9C9E9A78}">
      <dgm:prSet/>
      <dgm:spPr/>
      <dgm:t>
        <a:bodyPr/>
        <a:lstStyle/>
        <a:p>
          <a:endParaRPr lang="en-GB"/>
        </a:p>
      </dgm:t>
    </dgm:pt>
    <dgm:pt modelId="{7DA4D96A-49C7-4631-B6D4-CA0C7C6B5FEC}" type="sibTrans" cxnId="{68EE91EC-027E-497E-BAC6-698B9C9E9A78}">
      <dgm:prSet/>
      <dgm:spPr/>
      <dgm:t>
        <a:bodyPr/>
        <a:lstStyle/>
        <a:p>
          <a:endParaRPr lang="en-GB"/>
        </a:p>
      </dgm:t>
    </dgm:pt>
    <dgm:pt modelId="{550CD5D0-37E4-4086-BE79-195F60A1ABDF}">
      <dgm:prSet custT="1"/>
      <dgm:spPr/>
      <dgm:t>
        <a:bodyPr/>
        <a:lstStyle/>
        <a:p>
          <a:r>
            <a:rPr lang="tr-TR" sz="1800" dirty="0" smtClean="0"/>
            <a:t>1,2 ve 3 numaralı öncelikler</a:t>
          </a:r>
          <a:endParaRPr lang="en-GB" sz="1800" dirty="0"/>
        </a:p>
      </dgm:t>
    </dgm:pt>
    <dgm:pt modelId="{749811CE-AE07-412D-9B62-F2A06F0F8252}" type="parTrans" cxnId="{8B4DC440-42BF-4CC1-8673-8682A349DFEC}">
      <dgm:prSet/>
      <dgm:spPr/>
      <dgm:t>
        <a:bodyPr/>
        <a:lstStyle/>
        <a:p>
          <a:endParaRPr lang="en-GB"/>
        </a:p>
      </dgm:t>
    </dgm:pt>
    <dgm:pt modelId="{DF49203C-5AC8-4749-AD4C-3DD21EE5685A}" type="sibTrans" cxnId="{8B4DC440-42BF-4CC1-8673-8682A349DFEC}">
      <dgm:prSet/>
      <dgm:spPr/>
      <dgm:t>
        <a:bodyPr/>
        <a:lstStyle/>
        <a:p>
          <a:endParaRPr lang="en-GB"/>
        </a:p>
      </dgm:t>
    </dgm:pt>
    <dgm:pt modelId="{AA739E5B-F8B0-469C-9098-C4E145EECF98}">
      <dgm:prSet/>
      <dgm:spPr/>
      <dgm:t>
        <a:bodyPr/>
        <a:lstStyle/>
        <a:p>
          <a:r>
            <a:rPr lang="tr-TR" dirty="0" smtClean="0"/>
            <a:t>Gençlik Projeleri</a:t>
          </a:r>
          <a:endParaRPr lang="en-GB" dirty="0"/>
        </a:p>
      </dgm:t>
    </dgm:pt>
    <dgm:pt modelId="{6605E6E9-25DB-43A3-9BDE-5D7DFC5C61A9}" type="parTrans" cxnId="{F896B952-AA96-44F9-B229-B0AD087F1600}">
      <dgm:prSet/>
      <dgm:spPr/>
      <dgm:t>
        <a:bodyPr/>
        <a:lstStyle/>
        <a:p>
          <a:endParaRPr lang="en-GB"/>
        </a:p>
      </dgm:t>
    </dgm:pt>
    <dgm:pt modelId="{E0C662F3-A595-43E1-A64C-C8BC208BC811}" type="sibTrans" cxnId="{F896B952-AA96-44F9-B229-B0AD087F1600}">
      <dgm:prSet/>
      <dgm:spPr/>
      <dgm:t>
        <a:bodyPr/>
        <a:lstStyle/>
        <a:p>
          <a:endParaRPr lang="en-GB"/>
        </a:p>
      </dgm:t>
    </dgm:pt>
    <dgm:pt modelId="{3D1C5B25-7625-4D41-9E97-E3457B30E879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1,2 ve 3 numaralı öncelikler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039EBE50-6CE5-458B-AF41-4D06B1BD7AE2}" type="parTrans" cxnId="{CFC32373-11C9-42E4-8C1F-9138DBAA6783}">
      <dgm:prSet/>
      <dgm:spPr/>
      <dgm:t>
        <a:bodyPr/>
        <a:lstStyle/>
        <a:p>
          <a:endParaRPr lang="en-GB"/>
        </a:p>
      </dgm:t>
    </dgm:pt>
    <dgm:pt modelId="{24C99F27-DADF-4089-8131-5CEC2F63C280}" type="sibTrans" cxnId="{CFC32373-11C9-42E4-8C1F-9138DBAA6783}">
      <dgm:prSet/>
      <dgm:spPr/>
      <dgm:t>
        <a:bodyPr/>
        <a:lstStyle/>
        <a:p>
          <a:endParaRPr lang="en-GB"/>
        </a:p>
      </dgm:t>
    </dgm:pt>
    <dgm:pt modelId="{E36EF248-4999-4640-BE65-3822D3455113}">
      <dgm:prSet/>
      <dgm:spPr/>
      <dgm:t>
        <a:bodyPr/>
        <a:lstStyle/>
        <a:p>
          <a:r>
            <a:rPr lang="tr-TR" dirty="0" smtClean="0"/>
            <a:t>Yönetişim Projeleri</a:t>
          </a:r>
          <a:endParaRPr lang="en-GB" dirty="0"/>
        </a:p>
      </dgm:t>
    </dgm:pt>
    <dgm:pt modelId="{6D09DEDD-DDEA-400A-9EFE-0AF24A1EF48C}" type="parTrans" cxnId="{F0BD1C99-039C-424B-B4F0-DD4D13AB25D7}">
      <dgm:prSet/>
      <dgm:spPr/>
      <dgm:t>
        <a:bodyPr/>
        <a:lstStyle/>
        <a:p>
          <a:endParaRPr lang="en-GB"/>
        </a:p>
      </dgm:t>
    </dgm:pt>
    <dgm:pt modelId="{DCA0B8F6-0A38-4DC7-B12F-838BF4CEBBDB}" type="sibTrans" cxnId="{F0BD1C99-039C-424B-B4F0-DD4D13AB25D7}">
      <dgm:prSet/>
      <dgm:spPr/>
      <dgm:t>
        <a:bodyPr/>
        <a:lstStyle/>
        <a:p>
          <a:endParaRPr lang="en-GB"/>
        </a:p>
      </dgm:t>
    </dgm:pt>
    <dgm:pt modelId="{24000CFB-C25F-4811-A4FC-BA9422849F13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ISO1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51D5DA65-1F2F-45BF-A596-37EBA5203212}" type="parTrans" cxnId="{E1D408D2-AEC0-4F0B-8589-29DA2CC59636}">
      <dgm:prSet/>
      <dgm:spPr/>
      <dgm:t>
        <a:bodyPr/>
        <a:lstStyle/>
        <a:p>
          <a:endParaRPr lang="en-GB"/>
        </a:p>
      </dgm:t>
    </dgm:pt>
    <dgm:pt modelId="{6DA11CFD-4767-4DE6-859D-43E5A155706A}" type="sibTrans" cxnId="{E1D408D2-AEC0-4F0B-8589-29DA2CC59636}">
      <dgm:prSet/>
      <dgm:spPr/>
      <dgm:t>
        <a:bodyPr/>
        <a:lstStyle/>
        <a:p>
          <a:endParaRPr lang="en-GB"/>
        </a:p>
      </dgm:t>
    </dgm:pt>
    <dgm:pt modelId="{59950B31-56CA-4C20-B383-1A04E3DEEFF2}">
      <dgm:prSet custT="1"/>
      <dgm:spPr/>
      <dgm:t>
        <a:bodyPr/>
        <a:lstStyle/>
        <a:p>
          <a:r>
            <a:rPr lang="tr-TR" sz="1800" dirty="0" smtClean="0"/>
            <a:t>Önemli görünür çıktılar ve pilot etki</a:t>
          </a:r>
          <a:endParaRPr lang="en-GB" sz="1800" dirty="0"/>
        </a:p>
      </dgm:t>
    </dgm:pt>
    <dgm:pt modelId="{636298D9-EEDB-489F-8140-4379A8AFC1AC}" type="parTrans" cxnId="{D919B746-4BF4-4E07-A7F7-51AB4C8290B6}">
      <dgm:prSet/>
      <dgm:spPr/>
      <dgm:t>
        <a:bodyPr/>
        <a:lstStyle/>
        <a:p>
          <a:endParaRPr lang="it-IT"/>
        </a:p>
      </dgm:t>
    </dgm:pt>
    <dgm:pt modelId="{630D23A7-76C7-4BD3-8980-4791DFB10725}" type="sibTrans" cxnId="{D919B746-4BF4-4E07-A7F7-51AB4C8290B6}">
      <dgm:prSet/>
      <dgm:spPr/>
      <dgm:t>
        <a:bodyPr/>
        <a:lstStyle/>
        <a:p>
          <a:endParaRPr lang="it-IT"/>
        </a:p>
      </dgm:t>
    </dgm:pt>
    <dgm:pt modelId="{5CD9BCD0-E0FF-460C-9031-2465C73022BB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Gençlik alanında çalışan kurumların öncülüğünde gençlerin doğrudan katılımını teşvik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45D6E1CF-90F8-4089-A0D6-91605D0EFC14}" type="parTrans" cxnId="{82105ADF-030B-4487-AD83-750032C344F6}">
      <dgm:prSet/>
      <dgm:spPr/>
      <dgm:t>
        <a:bodyPr/>
        <a:lstStyle/>
        <a:p>
          <a:endParaRPr lang="it-IT"/>
        </a:p>
      </dgm:t>
    </dgm:pt>
    <dgm:pt modelId="{CB10D8D0-4930-4697-97A3-E92DA2B6DDDE}" type="sibTrans" cxnId="{82105ADF-030B-4487-AD83-750032C344F6}">
      <dgm:prSet/>
      <dgm:spPr/>
      <dgm:t>
        <a:bodyPr/>
        <a:lstStyle/>
        <a:p>
          <a:endParaRPr lang="it-IT"/>
        </a:p>
      </dgm:t>
    </dgm:pt>
    <dgm:pt modelId="{F239382D-5871-4697-AE01-DFDE3AC1BB8A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Vatandaşların ve kamusal alanın </a:t>
          </a:r>
          <a:r>
            <a:rPr lang="tr-TR" sz="18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sosyo</a:t>
          </a:r>
          <a:r>
            <a:rPr lang="tr-TR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-ekonomik ve çevresel refahını sağlayacak politika üretmeleri ve hizmet sunmaları için kamu idarelerinin ve yerel aktörlerin kapasitesinin arttırılması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81AB5422-78DE-45B7-82BC-146953C44EB7}" type="parTrans" cxnId="{AD4872EF-8E33-452A-A69A-DBD74A847C66}">
      <dgm:prSet/>
      <dgm:spPr/>
      <dgm:t>
        <a:bodyPr/>
        <a:lstStyle/>
        <a:p>
          <a:endParaRPr lang="tr-TR"/>
        </a:p>
      </dgm:t>
    </dgm:pt>
    <dgm:pt modelId="{0E79551A-B95D-40A3-A159-ECEA9180059E}" type="sibTrans" cxnId="{AD4872EF-8E33-452A-A69A-DBD74A847C66}">
      <dgm:prSet/>
      <dgm:spPr/>
      <dgm:t>
        <a:bodyPr/>
        <a:lstStyle/>
        <a:p>
          <a:endParaRPr lang="tr-TR"/>
        </a:p>
      </dgm:t>
    </dgm:pt>
    <dgm:pt modelId="{A5A9818A-065C-4BEA-AE6E-FA9846139BCF}">
      <dgm:prSet custT="1"/>
      <dgm:spPr/>
      <dgm:t>
        <a:bodyPr/>
        <a:lstStyle/>
        <a:p>
          <a:r>
            <a:rPr lang="tr-TR" sz="1800" dirty="0" smtClean="0"/>
            <a:t>Farklı seviyelerde etki doğurması </a:t>
          </a:r>
          <a:r>
            <a:rPr lang="en-GB" sz="1800" dirty="0" smtClean="0"/>
            <a:t>(</a:t>
          </a:r>
          <a:r>
            <a:rPr lang="tr-TR" sz="1800" dirty="0" smtClean="0"/>
            <a:t>toplumsal, teknik, düzenleyici işlemler</a:t>
          </a:r>
          <a:r>
            <a:rPr lang="en-GB" sz="1800" dirty="0" smtClean="0"/>
            <a:t>)</a:t>
          </a:r>
          <a:endParaRPr lang="en-GB" sz="1800" dirty="0"/>
        </a:p>
      </dgm:t>
    </dgm:pt>
    <dgm:pt modelId="{6C9AEBC1-3F48-4DB1-B78B-9ED5E8D58018}" type="parTrans" cxnId="{ADCD4D91-3FBE-4F0A-8A01-35AA43F689F4}">
      <dgm:prSet/>
      <dgm:spPr/>
      <dgm:t>
        <a:bodyPr/>
        <a:lstStyle/>
        <a:p>
          <a:endParaRPr lang="tr-TR"/>
        </a:p>
      </dgm:t>
    </dgm:pt>
    <dgm:pt modelId="{15758470-9605-44B4-839C-181AE6F467CD}" type="sibTrans" cxnId="{ADCD4D91-3FBE-4F0A-8A01-35AA43F689F4}">
      <dgm:prSet/>
      <dgm:spPr/>
      <dgm:t>
        <a:bodyPr/>
        <a:lstStyle/>
        <a:p>
          <a:endParaRPr lang="tr-TR"/>
        </a:p>
      </dgm:t>
    </dgm:pt>
    <dgm:pt modelId="{AE895ACA-6307-4B75-A753-6A5428CA2881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Çağrı bütçesinin maksimum %20’si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56D1EADF-E30A-4F17-8859-3B00E0A689C9}" type="parTrans" cxnId="{865B651B-A30E-41F8-8055-AC963D64CBEE}">
      <dgm:prSet/>
      <dgm:spPr/>
    </dgm:pt>
    <dgm:pt modelId="{37B4DEBC-058B-433E-B305-666C492E48C8}" type="sibTrans" cxnId="{865B651B-A30E-41F8-8055-AC963D64CBEE}">
      <dgm:prSet/>
      <dgm:spPr/>
    </dgm:pt>
    <dgm:pt modelId="{D1DBD7C5-1F3A-4FB2-905F-5FB41603C915}" type="pres">
      <dgm:prSet presAssocID="{10F1AD41-D261-464A-AEFA-7C6AB8798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8C8C7-B273-416F-909D-DC9541B24888}" type="pres">
      <dgm:prSet presAssocID="{0A970528-268A-4CA3-919A-D45119DA7C9A}" presName="linNode" presStyleCnt="0"/>
      <dgm:spPr/>
    </dgm:pt>
    <dgm:pt modelId="{2FE430EA-9ABB-48BC-92B4-670452187F09}" type="pres">
      <dgm:prSet presAssocID="{0A970528-268A-4CA3-919A-D45119DA7C9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584773-475E-4A54-ADA2-A3DB50173552}" type="pres">
      <dgm:prSet presAssocID="{0A970528-268A-4CA3-919A-D45119DA7C9A}" presName="descendantText" presStyleLbl="alignAccFollowNode1" presStyleIdx="0" presStyleCnt="3" custLinFactNeighborX="495" custLinFactNeighborY="-28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7B7DCA-FB10-4367-9762-79C95884086B}" type="pres">
      <dgm:prSet presAssocID="{7DA4D96A-49C7-4631-B6D4-CA0C7C6B5FEC}" presName="sp" presStyleCnt="0"/>
      <dgm:spPr/>
    </dgm:pt>
    <dgm:pt modelId="{11D6A30C-05F3-4AF4-86D8-F4F10E889262}" type="pres">
      <dgm:prSet presAssocID="{AA739E5B-F8B0-469C-9098-C4E145EECF98}" presName="linNode" presStyleCnt="0"/>
      <dgm:spPr/>
    </dgm:pt>
    <dgm:pt modelId="{3551C663-C815-4C45-AC45-80FF80833A26}" type="pres">
      <dgm:prSet presAssocID="{AA739E5B-F8B0-469C-9098-C4E145EECF9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9C8121-A293-4D06-B2BD-5A103564E763}" type="pres">
      <dgm:prSet presAssocID="{AA739E5B-F8B0-469C-9098-C4E145EECF98}" presName="descendantText" presStyleLbl="alignAccFollowNode1" presStyleIdx="1" presStyleCnt="3" custScaleY="124325" custLinFactNeighborX="1418" custLinFactNeighborY="-28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AAFB92-4BF0-49D5-A85F-784C9D035DC7}" type="pres">
      <dgm:prSet presAssocID="{E0C662F3-A595-43E1-A64C-C8BC208BC811}" presName="sp" presStyleCnt="0"/>
      <dgm:spPr/>
    </dgm:pt>
    <dgm:pt modelId="{74C78D2B-62D6-4D45-8D0C-F6EB088D1F44}" type="pres">
      <dgm:prSet presAssocID="{E36EF248-4999-4640-BE65-3822D3455113}" presName="linNode" presStyleCnt="0"/>
      <dgm:spPr/>
    </dgm:pt>
    <dgm:pt modelId="{1842483D-3960-4044-A375-2E2C0D58AD7A}" type="pres">
      <dgm:prSet presAssocID="{E36EF248-4999-4640-BE65-3822D345511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CA3693-61F8-4603-8AFC-371456362F60}" type="pres">
      <dgm:prSet presAssocID="{E36EF248-4999-4640-BE65-3822D3455113}" presName="descendantText" presStyleLbl="alignAccFollowNode1" presStyleIdx="2" presStyleCnt="3" custScaleY="1424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DCF58D9-61F2-4E7B-B2F0-D9A98A89E879}" type="presOf" srcId="{550CD5D0-37E4-4086-BE79-195F60A1ABDF}" destId="{00584773-475E-4A54-ADA2-A3DB50173552}" srcOrd="0" destOrd="0" presId="urn:microsoft.com/office/officeart/2005/8/layout/vList5"/>
    <dgm:cxn modelId="{D919B746-4BF4-4E07-A7F7-51AB4C8290B6}" srcId="{0A970528-268A-4CA3-919A-D45119DA7C9A}" destId="{59950B31-56CA-4C20-B383-1A04E3DEEFF2}" srcOrd="1" destOrd="0" parTransId="{636298D9-EEDB-489F-8140-4379A8AFC1AC}" sibTransId="{630D23A7-76C7-4BD3-8980-4791DFB10725}"/>
    <dgm:cxn modelId="{F896B952-AA96-44F9-B229-B0AD087F1600}" srcId="{10F1AD41-D261-464A-AEFA-7C6AB8798A03}" destId="{AA739E5B-F8B0-469C-9098-C4E145EECF98}" srcOrd="1" destOrd="0" parTransId="{6605E6E9-25DB-43A3-9BDE-5D7DFC5C61A9}" sibTransId="{E0C662F3-A595-43E1-A64C-C8BC208BC811}"/>
    <dgm:cxn modelId="{F0BD1C99-039C-424B-B4F0-DD4D13AB25D7}" srcId="{10F1AD41-D261-464A-AEFA-7C6AB8798A03}" destId="{E36EF248-4999-4640-BE65-3822D3455113}" srcOrd="2" destOrd="0" parTransId="{6D09DEDD-DDEA-400A-9EFE-0AF24A1EF48C}" sibTransId="{DCA0B8F6-0A38-4DC7-B12F-838BF4CEBBDB}"/>
    <dgm:cxn modelId="{28269C68-DD6A-4011-A317-621793FFECB8}" type="presOf" srcId="{3D1C5B25-7625-4D41-9E97-E3457B30E879}" destId="{A89C8121-A293-4D06-B2BD-5A103564E763}" srcOrd="0" destOrd="0" presId="urn:microsoft.com/office/officeart/2005/8/layout/vList5"/>
    <dgm:cxn modelId="{82105ADF-030B-4487-AD83-750032C344F6}" srcId="{AA739E5B-F8B0-469C-9098-C4E145EECF98}" destId="{5CD9BCD0-E0FF-460C-9031-2465C73022BB}" srcOrd="1" destOrd="0" parTransId="{45D6E1CF-90F8-4089-A0D6-91605D0EFC14}" sibTransId="{CB10D8D0-4930-4697-97A3-E92DA2B6DDDE}"/>
    <dgm:cxn modelId="{F6652FA7-1C18-449F-BBF0-AAB018025AD6}" type="presOf" srcId="{0A970528-268A-4CA3-919A-D45119DA7C9A}" destId="{2FE430EA-9ABB-48BC-92B4-670452187F09}" srcOrd="0" destOrd="0" presId="urn:microsoft.com/office/officeart/2005/8/layout/vList5"/>
    <dgm:cxn modelId="{AB1016C9-FCC6-4020-AD46-65F161DFB9EF}" type="presOf" srcId="{59950B31-56CA-4C20-B383-1A04E3DEEFF2}" destId="{00584773-475E-4A54-ADA2-A3DB50173552}" srcOrd="0" destOrd="1" presId="urn:microsoft.com/office/officeart/2005/8/layout/vList5"/>
    <dgm:cxn modelId="{D303E0CC-8931-4885-A856-855C23614B11}" type="presOf" srcId="{AE895ACA-6307-4B75-A753-6A5428CA2881}" destId="{A89C8121-A293-4D06-B2BD-5A103564E763}" srcOrd="0" destOrd="2" presId="urn:microsoft.com/office/officeart/2005/8/layout/vList5"/>
    <dgm:cxn modelId="{4ED545E3-F78E-4486-AA9F-BED70D1C0BC3}" type="presOf" srcId="{F239382D-5871-4697-AE01-DFDE3AC1BB8A}" destId="{DECA3693-61F8-4603-8AFC-371456362F60}" srcOrd="0" destOrd="1" presId="urn:microsoft.com/office/officeart/2005/8/layout/vList5"/>
    <dgm:cxn modelId="{E1D408D2-AEC0-4F0B-8589-29DA2CC59636}" srcId="{E36EF248-4999-4640-BE65-3822D3455113}" destId="{24000CFB-C25F-4811-A4FC-BA9422849F13}" srcOrd="0" destOrd="0" parTransId="{51D5DA65-1F2F-45BF-A596-37EBA5203212}" sibTransId="{6DA11CFD-4767-4DE6-859D-43E5A155706A}"/>
    <dgm:cxn modelId="{53598DB1-F3B5-47E0-8DF9-65FF2B3AC33E}" type="presOf" srcId="{E36EF248-4999-4640-BE65-3822D3455113}" destId="{1842483D-3960-4044-A375-2E2C0D58AD7A}" srcOrd="0" destOrd="0" presId="urn:microsoft.com/office/officeart/2005/8/layout/vList5"/>
    <dgm:cxn modelId="{865B651B-A30E-41F8-8055-AC963D64CBEE}" srcId="{AA739E5B-F8B0-469C-9098-C4E145EECF98}" destId="{AE895ACA-6307-4B75-A753-6A5428CA2881}" srcOrd="2" destOrd="0" parTransId="{56D1EADF-E30A-4F17-8859-3B00E0A689C9}" sibTransId="{37B4DEBC-058B-433E-B305-666C492E48C8}"/>
    <dgm:cxn modelId="{0A6F0AC1-F6C0-4351-A3B8-2FB23AA591EC}" type="presOf" srcId="{AA739E5B-F8B0-469C-9098-C4E145EECF98}" destId="{3551C663-C815-4C45-AC45-80FF80833A26}" srcOrd="0" destOrd="0" presId="urn:microsoft.com/office/officeart/2005/8/layout/vList5"/>
    <dgm:cxn modelId="{68EE91EC-027E-497E-BAC6-698B9C9E9A78}" srcId="{10F1AD41-D261-464A-AEFA-7C6AB8798A03}" destId="{0A970528-268A-4CA3-919A-D45119DA7C9A}" srcOrd="0" destOrd="0" parTransId="{79036418-0E35-4E19-8B35-CFDCA2B67A84}" sibTransId="{7DA4D96A-49C7-4631-B6D4-CA0C7C6B5FEC}"/>
    <dgm:cxn modelId="{99643A94-B994-4981-BF4F-021ECC488215}" type="presOf" srcId="{10F1AD41-D261-464A-AEFA-7C6AB8798A03}" destId="{D1DBD7C5-1F3A-4FB2-905F-5FB41603C915}" srcOrd="0" destOrd="0" presId="urn:microsoft.com/office/officeart/2005/8/layout/vList5"/>
    <dgm:cxn modelId="{8B4DC440-42BF-4CC1-8673-8682A349DFEC}" srcId="{0A970528-268A-4CA3-919A-D45119DA7C9A}" destId="{550CD5D0-37E4-4086-BE79-195F60A1ABDF}" srcOrd="0" destOrd="0" parTransId="{749811CE-AE07-412D-9B62-F2A06F0F8252}" sibTransId="{DF49203C-5AC8-4749-AD4C-3DD21EE5685A}"/>
    <dgm:cxn modelId="{CFC32373-11C9-42E4-8C1F-9138DBAA6783}" srcId="{AA739E5B-F8B0-469C-9098-C4E145EECF98}" destId="{3D1C5B25-7625-4D41-9E97-E3457B30E879}" srcOrd="0" destOrd="0" parTransId="{039EBE50-6CE5-458B-AF41-4D06B1BD7AE2}" sibTransId="{24C99F27-DADF-4089-8131-5CEC2F63C280}"/>
    <dgm:cxn modelId="{ADCD4D91-3FBE-4F0A-8A01-35AA43F689F4}" srcId="{0A970528-268A-4CA3-919A-D45119DA7C9A}" destId="{A5A9818A-065C-4BEA-AE6E-FA9846139BCF}" srcOrd="2" destOrd="0" parTransId="{6C9AEBC1-3F48-4DB1-B78B-9ED5E8D58018}" sibTransId="{15758470-9605-44B4-839C-181AE6F467CD}"/>
    <dgm:cxn modelId="{F405C21E-A767-473B-BD5C-96C12D9C8519}" type="presOf" srcId="{5CD9BCD0-E0FF-460C-9031-2465C73022BB}" destId="{A89C8121-A293-4D06-B2BD-5A103564E763}" srcOrd="0" destOrd="1" presId="urn:microsoft.com/office/officeart/2005/8/layout/vList5"/>
    <dgm:cxn modelId="{AD4872EF-8E33-452A-A69A-DBD74A847C66}" srcId="{E36EF248-4999-4640-BE65-3822D3455113}" destId="{F239382D-5871-4697-AE01-DFDE3AC1BB8A}" srcOrd="1" destOrd="0" parTransId="{81AB5422-78DE-45B7-82BC-146953C44EB7}" sibTransId="{0E79551A-B95D-40A3-A159-ECEA9180059E}"/>
    <dgm:cxn modelId="{246BDA9E-19BC-44E2-9E5C-DA3F8655771E}" type="presOf" srcId="{A5A9818A-065C-4BEA-AE6E-FA9846139BCF}" destId="{00584773-475E-4A54-ADA2-A3DB50173552}" srcOrd="0" destOrd="2" presId="urn:microsoft.com/office/officeart/2005/8/layout/vList5"/>
    <dgm:cxn modelId="{C027CA63-522F-4D21-BB7B-4957D7BB7C3F}" type="presOf" srcId="{24000CFB-C25F-4811-A4FC-BA9422849F13}" destId="{DECA3693-61F8-4603-8AFC-371456362F60}" srcOrd="0" destOrd="0" presId="urn:microsoft.com/office/officeart/2005/8/layout/vList5"/>
    <dgm:cxn modelId="{8C0BF7F4-AED0-47AC-A3B8-C032B387AB04}" type="presParOf" srcId="{D1DBD7C5-1F3A-4FB2-905F-5FB41603C915}" destId="{8908C8C7-B273-416F-909D-DC9541B24888}" srcOrd="0" destOrd="0" presId="urn:microsoft.com/office/officeart/2005/8/layout/vList5"/>
    <dgm:cxn modelId="{58B4555A-68E0-4D7F-946F-BA25D151177A}" type="presParOf" srcId="{8908C8C7-B273-416F-909D-DC9541B24888}" destId="{2FE430EA-9ABB-48BC-92B4-670452187F09}" srcOrd="0" destOrd="0" presId="urn:microsoft.com/office/officeart/2005/8/layout/vList5"/>
    <dgm:cxn modelId="{6E4DBEF8-2AC0-40E2-A65B-4CC19CDC867A}" type="presParOf" srcId="{8908C8C7-B273-416F-909D-DC9541B24888}" destId="{00584773-475E-4A54-ADA2-A3DB50173552}" srcOrd="1" destOrd="0" presId="urn:microsoft.com/office/officeart/2005/8/layout/vList5"/>
    <dgm:cxn modelId="{D5F80B0B-CA20-4EAD-A0FC-1ADEE35C92D6}" type="presParOf" srcId="{D1DBD7C5-1F3A-4FB2-905F-5FB41603C915}" destId="{157B7DCA-FB10-4367-9762-79C95884086B}" srcOrd="1" destOrd="0" presId="urn:microsoft.com/office/officeart/2005/8/layout/vList5"/>
    <dgm:cxn modelId="{E610EB6E-7029-4F4B-B60C-A34F4FB38AB4}" type="presParOf" srcId="{D1DBD7C5-1F3A-4FB2-905F-5FB41603C915}" destId="{11D6A30C-05F3-4AF4-86D8-F4F10E889262}" srcOrd="2" destOrd="0" presId="urn:microsoft.com/office/officeart/2005/8/layout/vList5"/>
    <dgm:cxn modelId="{D3B64521-7BAE-4DA0-8C2C-3B40174F9BA2}" type="presParOf" srcId="{11D6A30C-05F3-4AF4-86D8-F4F10E889262}" destId="{3551C663-C815-4C45-AC45-80FF80833A26}" srcOrd="0" destOrd="0" presId="urn:microsoft.com/office/officeart/2005/8/layout/vList5"/>
    <dgm:cxn modelId="{A15B9FF3-BAD3-4600-B976-606043361FE4}" type="presParOf" srcId="{11D6A30C-05F3-4AF4-86D8-F4F10E889262}" destId="{A89C8121-A293-4D06-B2BD-5A103564E763}" srcOrd="1" destOrd="0" presId="urn:microsoft.com/office/officeart/2005/8/layout/vList5"/>
    <dgm:cxn modelId="{DE7E4748-1467-4F6B-AB1F-4FDFB8DA397A}" type="presParOf" srcId="{D1DBD7C5-1F3A-4FB2-905F-5FB41603C915}" destId="{AFAAFB92-4BF0-49D5-A85F-784C9D035DC7}" srcOrd="3" destOrd="0" presId="urn:microsoft.com/office/officeart/2005/8/layout/vList5"/>
    <dgm:cxn modelId="{6DEA33C8-F777-4986-8718-4D6F9C8D1F72}" type="presParOf" srcId="{D1DBD7C5-1F3A-4FB2-905F-5FB41603C915}" destId="{74C78D2B-62D6-4D45-8D0C-F6EB088D1F44}" srcOrd="4" destOrd="0" presId="urn:microsoft.com/office/officeart/2005/8/layout/vList5"/>
    <dgm:cxn modelId="{6B69955C-7648-4860-8326-F21256C020E7}" type="presParOf" srcId="{74C78D2B-62D6-4D45-8D0C-F6EB088D1F44}" destId="{1842483D-3960-4044-A375-2E2C0D58AD7A}" srcOrd="0" destOrd="0" presId="urn:microsoft.com/office/officeart/2005/8/layout/vList5"/>
    <dgm:cxn modelId="{935DB51D-6547-431A-B69C-E1E1ACE99607}" type="presParOf" srcId="{74C78D2B-62D6-4D45-8D0C-F6EB088D1F44}" destId="{DECA3693-61F8-4603-8AFC-371456362F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05B42-2270-4190-B0B8-4E1B9C276AA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CACFA4-F873-4F57-A1DD-AF96CB99EB2B}">
      <dgm:prSet custT="1"/>
      <dgm:spPr/>
      <dgm:t>
        <a:bodyPr/>
        <a:lstStyle/>
        <a:p>
          <a:r>
            <a:rPr lang="tr-TR" sz="2400" b="1" dirty="0" smtClean="0"/>
            <a:t>Program alanına olan etki</a:t>
          </a:r>
          <a:endParaRPr lang="en-GB" sz="2400" dirty="0"/>
        </a:p>
      </dgm:t>
    </dgm:pt>
    <dgm:pt modelId="{E8E9059D-5D2E-4DE3-A09F-2F270DEB790A}" type="parTrans" cxnId="{AF9A1B12-38A9-4EA1-A4A9-CB871BCC2AA5}">
      <dgm:prSet/>
      <dgm:spPr/>
      <dgm:t>
        <a:bodyPr/>
        <a:lstStyle/>
        <a:p>
          <a:endParaRPr lang="en-GB" sz="2400"/>
        </a:p>
      </dgm:t>
    </dgm:pt>
    <dgm:pt modelId="{DCAAD537-7489-4436-83E5-2A84768E481E}" type="sibTrans" cxnId="{AF9A1B12-38A9-4EA1-A4A9-CB871BCC2AA5}">
      <dgm:prSet/>
      <dgm:spPr/>
      <dgm:t>
        <a:bodyPr/>
        <a:lstStyle/>
        <a:p>
          <a:endParaRPr lang="en-GB" sz="2400"/>
        </a:p>
      </dgm:t>
    </dgm:pt>
    <dgm:pt modelId="{DA7C06AF-4036-4428-870C-19575434C47B}">
      <dgm:prSet custT="1"/>
      <dgm:spPr/>
      <dgm:t>
        <a:bodyPr/>
        <a:lstStyle/>
        <a:p>
          <a:r>
            <a:rPr lang="tr-TR" sz="2400" dirty="0" smtClean="0">
              <a:solidFill>
                <a:schemeClr val="tx2"/>
              </a:solidFill>
            </a:rPr>
            <a:t>Fonların en az </a:t>
          </a:r>
          <a:r>
            <a:rPr lang="en-GB" sz="2400" dirty="0" smtClean="0">
              <a:solidFill>
                <a:schemeClr val="tx2"/>
              </a:solidFill>
            </a:rPr>
            <a:t>%</a:t>
          </a:r>
          <a:r>
            <a:rPr lang="tr-TR" sz="2400" dirty="0" smtClean="0">
              <a:solidFill>
                <a:schemeClr val="tx2"/>
              </a:solidFill>
            </a:rPr>
            <a:t>50’si Ortak Ülkelerde harcanacak</a:t>
          </a:r>
          <a:endParaRPr lang="en-GB" sz="2400" dirty="0">
            <a:solidFill>
              <a:schemeClr val="tx2"/>
            </a:solidFill>
          </a:endParaRPr>
        </a:p>
      </dgm:t>
    </dgm:pt>
    <dgm:pt modelId="{D3E356C4-AAEB-414E-A2C9-103989149A3E}" type="parTrans" cxnId="{8EEF58E9-DEF6-4C70-8B14-6242ABC78C5D}">
      <dgm:prSet/>
      <dgm:spPr/>
      <dgm:t>
        <a:bodyPr/>
        <a:lstStyle/>
        <a:p>
          <a:endParaRPr lang="en-GB" sz="2400"/>
        </a:p>
      </dgm:t>
    </dgm:pt>
    <dgm:pt modelId="{37844A0A-52E1-4C30-A91A-A0F385476A58}" type="sibTrans" cxnId="{8EEF58E9-DEF6-4C70-8B14-6242ABC78C5D}">
      <dgm:prSet/>
      <dgm:spPr/>
      <dgm:t>
        <a:bodyPr/>
        <a:lstStyle/>
        <a:p>
          <a:endParaRPr lang="en-GB" sz="2400"/>
        </a:p>
      </dgm:t>
    </dgm:pt>
    <dgm:pt modelId="{4A243AB0-78A5-4547-8DB6-0B19072A75DE}">
      <dgm:prSet custT="1"/>
      <dgm:spPr/>
      <dgm:t>
        <a:bodyPr/>
        <a:lstStyle/>
        <a:p>
          <a:r>
            <a:rPr lang="tr-TR" sz="2400" b="1" dirty="0" smtClean="0"/>
            <a:t>Bütçe</a:t>
          </a:r>
          <a:endParaRPr lang="en-GB" sz="2400" dirty="0"/>
        </a:p>
      </dgm:t>
    </dgm:pt>
    <dgm:pt modelId="{DE76FBDB-623C-48F8-AA08-F9948E228C02}" type="parTrans" cxnId="{4D4FE806-EEAF-4D18-BED0-D51636452522}">
      <dgm:prSet/>
      <dgm:spPr/>
      <dgm:t>
        <a:bodyPr/>
        <a:lstStyle/>
        <a:p>
          <a:endParaRPr lang="en-GB" sz="2400"/>
        </a:p>
      </dgm:t>
    </dgm:pt>
    <dgm:pt modelId="{2D5291E4-E93C-49D1-9F27-02F058CE83B7}" type="sibTrans" cxnId="{4D4FE806-EEAF-4D18-BED0-D51636452522}">
      <dgm:prSet/>
      <dgm:spPr/>
      <dgm:t>
        <a:bodyPr/>
        <a:lstStyle/>
        <a:p>
          <a:endParaRPr lang="en-GB" sz="2400"/>
        </a:p>
      </dgm:t>
    </dgm:pt>
    <dgm:pt modelId="{11A4C3C3-83DD-4ABF-BD2D-0BAB6AB8438A}">
      <dgm:prSet custT="1"/>
      <dgm:spPr/>
      <dgm:t>
        <a:bodyPr/>
        <a:lstStyle/>
        <a:p>
          <a:r>
            <a:rPr lang="tr-TR" sz="2400" dirty="0" smtClean="0">
              <a:solidFill>
                <a:schemeClr val="tx2"/>
              </a:solidFill>
            </a:rPr>
            <a:t>En fazla </a:t>
          </a:r>
          <a:r>
            <a:rPr lang="en-GB" sz="2400" dirty="0" smtClean="0">
              <a:solidFill>
                <a:schemeClr val="tx2"/>
              </a:solidFill>
            </a:rPr>
            <a:t>%</a:t>
          </a:r>
          <a:r>
            <a:rPr lang="tr-TR" sz="2400" dirty="0" smtClean="0">
              <a:solidFill>
                <a:schemeClr val="tx2"/>
              </a:solidFill>
            </a:rPr>
            <a:t>89</a:t>
          </a:r>
          <a:r>
            <a:rPr lang="en-GB" sz="2400" dirty="0" smtClean="0">
              <a:solidFill>
                <a:schemeClr val="tx2"/>
              </a:solidFill>
            </a:rPr>
            <a:t> </a:t>
          </a:r>
          <a:r>
            <a:rPr lang="tr-TR" sz="2400" dirty="0" smtClean="0">
              <a:solidFill>
                <a:schemeClr val="tx2"/>
              </a:solidFill>
            </a:rPr>
            <a:t>AB katkısı</a:t>
          </a:r>
          <a:endParaRPr lang="en-GB" sz="2400" dirty="0">
            <a:solidFill>
              <a:schemeClr val="tx2"/>
            </a:solidFill>
          </a:endParaRPr>
        </a:p>
      </dgm:t>
    </dgm:pt>
    <dgm:pt modelId="{3FDAFA86-B1E8-4ADA-85C9-87BF77B59C2F}" type="parTrans" cxnId="{F73DA96F-DCEE-458A-BCFD-F12C7883B5C8}">
      <dgm:prSet/>
      <dgm:spPr/>
      <dgm:t>
        <a:bodyPr/>
        <a:lstStyle/>
        <a:p>
          <a:endParaRPr lang="en-GB" sz="2400"/>
        </a:p>
      </dgm:t>
    </dgm:pt>
    <dgm:pt modelId="{86B3A624-C4F2-46E1-9E33-7634CCE86207}" type="sibTrans" cxnId="{F73DA96F-DCEE-458A-BCFD-F12C7883B5C8}">
      <dgm:prSet/>
      <dgm:spPr/>
      <dgm:t>
        <a:bodyPr/>
        <a:lstStyle/>
        <a:p>
          <a:endParaRPr lang="en-GB" sz="2400"/>
        </a:p>
      </dgm:t>
    </dgm:pt>
    <dgm:pt modelId="{99FA4B71-8DAF-4B45-B0B6-28CD06F4E893}">
      <dgm:prSet custT="1"/>
      <dgm:spPr/>
      <dgm:t>
        <a:bodyPr/>
        <a:lstStyle/>
        <a:p>
          <a:r>
            <a:rPr lang="tr-TR" sz="2400" dirty="0" smtClean="0">
              <a:solidFill>
                <a:schemeClr val="tx2"/>
              </a:solidFill>
            </a:rPr>
            <a:t>En az </a:t>
          </a:r>
          <a:r>
            <a:rPr lang="en-GB" sz="2400" dirty="0" smtClean="0">
              <a:solidFill>
                <a:schemeClr val="tx2"/>
              </a:solidFill>
            </a:rPr>
            <a:t> %</a:t>
          </a:r>
          <a:r>
            <a:rPr lang="tr-TR" sz="2400" dirty="0" smtClean="0">
              <a:solidFill>
                <a:schemeClr val="tx2"/>
              </a:solidFill>
            </a:rPr>
            <a:t>11 eş-finansman*</a:t>
          </a:r>
          <a:endParaRPr lang="en-GB" sz="2400" dirty="0">
            <a:solidFill>
              <a:schemeClr val="tx2"/>
            </a:solidFill>
          </a:endParaRPr>
        </a:p>
      </dgm:t>
    </dgm:pt>
    <dgm:pt modelId="{58CC4E81-E20E-4BA0-ACBB-B9EBFCE5CBB6}" type="parTrans" cxnId="{852DF030-9445-408E-A9CB-4C3165E850A7}">
      <dgm:prSet/>
      <dgm:spPr/>
      <dgm:t>
        <a:bodyPr/>
        <a:lstStyle/>
        <a:p>
          <a:endParaRPr lang="en-GB" sz="2400"/>
        </a:p>
      </dgm:t>
    </dgm:pt>
    <dgm:pt modelId="{6A8A39C3-2D56-4829-B29A-266E8AD7D84C}" type="sibTrans" cxnId="{852DF030-9445-408E-A9CB-4C3165E850A7}">
      <dgm:prSet/>
      <dgm:spPr/>
      <dgm:t>
        <a:bodyPr/>
        <a:lstStyle/>
        <a:p>
          <a:endParaRPr lang="en-GB" sz="2400"/>
        </a:p>
      </dgm:t>
    </dgm:pt>
    <dgm:pt modelId="{2F2F5742-D93E-4190-82DE-0344A30ED23E}">
      <dgm:prSet custT="1"/>
      <dgm:spPr/>
      <dgm:t>
        <a:bodyPr/>
        <a:lstStyle/>
        <a:p>
          <a:r>
            <a:rPr lang="tr-TR" sz="2400" b="1" dirty="0" smtClean="0"/>
            <a:t>Ortaklık</a:t>
          </a:r>
          <a:r>
            <a:rPr lang="en-GB" sz="2400" dirty="0" smtClean="0"/>
            <a:t> </a:t>
          </a:r>
          <a:endParaRPr lang="en-GB" sz="2400" dirty="0"/>
        </a:p>
      </dgm:t>
    </dgm:pt>
    <dgm:pt modelId="{87B89832-D661-4D60-8C8D-59697E52CCFC}" type="parTrans" cxnId="{E3CE35AA-0F18-4F9B-99D6-A9EDC4E5DD64}">
      <dgm:prSet/>
      <dgm:spPr/>
      <dgm:t>
        <a:bodyPr/>
        <a:lstStyle/>
        <a:p>
          <a:endParaRPr lang="en-GB" sz="2400"/>
        </a:p>
      </dgm:t>
    </dgm:pt>
    <dgm:pt modelId="{E71C6E45-AFEA-43C7-8E18-C3174E9190B0}" type="sibTrans" cxnId="{E3CE35AA-0F18-4F9B-99D6-A9EDC4E5DD64}">
      <dgm:prSet/>
      <dgm:spPr/>
      <dgm:t>
        <a:bodyPr/>
        <a:lstStyle/>
        <a:p>
          <a:endParaRPr lang="en-GB" sz="2400"/>
        </a:p>
      </dgm:t>
    </dgm:pt>
    <dgm:pt modelId="{6AEC2165-7CB5-475D-BF02-A77529B55F73}">
      <dgm:prSet custT="1"/>
      <dgm:spPr/>
      <dgm:t>
        <a:bodyPr/>
        <a:lstStyle/>
        <a:p>
          <a:r>
            <a:rPr lang="tr-TR" sz="2400" dirty="0" smtClean="0">
              <a:solidFill>
                <a:schemeClr val="tx2"/>
              </a:solidFill>
            </a:rPr>
            <a:t>En az 3 ülkeden 3 farklı kurum</a:t>
          </a:r>
          <a:endParaRPr lang="en-GB" sz="2400" dirty="0">
            <a:solidFill>
              <a:schemeClr val="tx2"/>
            </a:solidFill>
          </a:endParaRPr>
        </a:p>
      </dgm:t>
    </dgm:pt>
    <dgm:pt modelId="{97DEEB7A-F68F-4C5D-84D2-6BA4FB34E7E7}" type="parTrans" cxnId="{ADA9478E-6605-44A6-AD28-FB05EE48DC20}">
      <dgm:prSet/>
      <dgm:spPr/>
      <dgm:t>
        <a:bodyPr/>
        <a:lstStyle/>
        <a:p>
          <a:endParaRPr lang="en-GB" sz="2400"/>
        </a:p>
      </dgm:t>
    </dgm:pt>
    <dgm:pt modelId="{4A1444F3-BC05-414B-9259-546A9A78C65E}" type="sibTrans" cxnId="{ADA9478E-6605-44A6-AD28-FB05EE48DC20}">
      <dgm:prSet/>
      <dgm:spPr/>
      <dgm:t>
        <a:bodyPr/>
        <a:lstStyle/>
        <a:p>
          <a:endParaRPr lang="en-GB" sz="2400"/>
        </a:p>
      </dgm:t>
    </dgm:pt>
    <dgm:pt modelId="{A9D9E98A-DB9F-496F-B888-AB329A2CFD7C}">
      <dgm:prSet custT="1"/>
      <dgm:spPr/>
      <dgm:t>
        <a:bodyPr/>
        <a:lstStyle/>
        <a:p>
          <a:r>
            <a:rPr lang="tr-TR" sz="2400" dirty="0" smtClean="0">
              <a:solidFill>
                <a:schemeClr val="tx2"/>
              </a:solidFill>
            </a:rPr>
            <a:t>Ortak Ülkelerden en az 1 katılımcı</a:t>
          </a:r>
          <a:endParaRPr lang="en-GB" sz="2400" dirty="0">
            <a:solidFill>
              <a:schemeClr val="tx2"/>
            </a:solidFill>
          </a:endParaRPr>
        </a:p>
      </dgm:t>
    </dgm:pt>
    <dgm:pt modelId="{501166DD-7184-4897-912A-55E0EB1F3C9B}" type="parTrans" cxnId="{E83526E7-D6F4-4AC1-B8B8-F0E46CC696BE}">
      <dgm:prSet/>
      <dgm:spPr/>
      <dgm:t>
        <a:bodyPr/>
        <a:lstStyle/>
        <a:p>
          <a:endParaRPr lang="tr-TR"/>
        </a:p>
      </dgm:t>
    </dgm:pt>
    <dgm:pt modelId="{B23F0E33-88FA-4414-B7A5-D90273780837}" type="sibTrans" cxnId="{E83526E7-D6F4-4AC1-B8B8-F0E46CC696BE}">
      <dgm:prSet/>
      <dgm:spPr/>
      <dgm:t>
        <a:bodyPr/>
        <a:lstStyle/>
        <a:p>
          <a:endParaRPr lang="tr-TR"/>
        </a:p>
      </dgm:t>
    </dgm:pt>
    <dgm:pt modelId="{A62050F4-C937-4811-A041-EBD26BA2A7CC}">
      <dgm:prSet custT="1"/>
      <dgm:spPr/>
      <dgm:t>
        <a:bodyPr/>
        <a:lstStyle/>
        <a:p>
          <a:r>
            <a:rPr lang="tr-TR" sz="2400" dirty="0" smtClean="0">
              <a:solidFill>
                <a:schemeClr val="tx2"/>
              </a:solidFill>
            </a:rPr>
            <a:t>Aynı ülkeden en fazla 2 kurum</a:t>
          </a:r>
          <a:endParaRPr lang="en-GB" sz="2400" dirty="0">
            <a:solidFill>
              <a:schemeClr val="tx2"/>
            </a:solidFill>
          </a:endParaRPr>
        </a:p>
      </dgm:t>
    </dgm:pt>
    <dgm:pt modelId="{1B67CC0D-B4F8-4884-870A-6AAAE4FD37C3}" type="parTrans" cxnId="{75A25B48-F61E-450A-B5EF-DC76C184C5FA}">
      <dgm:prSet/>
      <dgm:spPr/>
      <dgm:t>
        <a:bodyPr/>
        <a:lstStyle/>
        <a:p>
          <a:endParaRPr lang="tr-TR"/>
        </a:p>
      </dgm:t>
    </dgm:pt>
    <dgm:pt modelId="{E2AE40E2-47EE-45F2-A6BD-88C173A595F5}" type="sibTrans" cxnId="{75A25B48-F61E-450A-B5EF-DC76C184C5FA}">
      <dgm:prSet/>
      <dgm:spPr/>
      <dgm:t>
        <a:bodyPr/>
        <a:lstStyle/>
        <a:p>
          <a:endParaRPr lang="tr-TR"/>
        </a:p>
      </dgm:t>
    </dgm:pt>
    <dgm:pt modelId="{D1CA0430-AD61-4DBF-BD94-B502D7A12C52}" type="pres">
      <dgm:prSet presAssocID="{B3305B42-2270-4190-B0B8-4E1B9C276A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1460A1C-D98E-4F5D-8DD7-C3B081280D22}" type="pres">
      <dgm:prSet presAssocID="{DECACFA4-F873-4F57-A1DD-AF96CB99EB2B}" presName="parentLin" presStyleCnt="0"/>
      <dgm:spPr/>
    </dgm:pt>
    <dgm:pt modelId="{A9D795BD-0115-4F46-B0E9-EB12500CDBBD}" type="pres">
      <dgm:prSet presAssocID="{DECACFA4-F873-4F57-A1DD-AF96CB99EB2B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B76B47CD-E8A9-4892-AB4D-D87D22C5BA7C}" type="pres">
      <dgm:prSet presAssocID="{DECACFA4-F873-4F57-A1DD-AF96CB99EB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E5901F-80AD-46B4-8C1D-A2002011B364}" type="pres">
      <dgm:prSet presAssocID="{DECACFA4-F873-4F57-A1DD-AF96CB99EB2B}" presName="negativeSpace" presStyleCnt="0"/>
      <dgm:spPr/>
    </dgm:pt>
    <dgm:pt modelId="{97C5F794-68A4-4BA3-B254-ACADDF582EC1}" type="pres">
      <dgm:prSet presAssocID="{DECACFA4-F873-4F57-A1DD-AF96CB99EB2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A1417F-2C00-4947-B1CF-1D628901F4F0}" type="pres">
      <dgm:prSet presAssocID="{DCAAD537-7489-4436-83E5-2A84768E481E}" presName="spaceBetweenRectangles" presStyleCnt="0"/>
      <dgm:spPr/>
    </dgm:pt>
    <dgm:pt modelId="{6622C39D-E812-4864-842E-B5F68273B31D}" type="pres">
      <dgm:prSet presAssocID="{4A243AB0-78A5-4547-8DB6-0B19072A75DE}" presName="parentLin" presStyleCnt="0"/>
      <dgm:spPr/>
    </dgm:pt>
    <dgm:pt modelId="{292A54B6-5217-4E20-A6FC-46A004D1F860}" type="pres">
      <dgm:prSet presAssocID="{4A243AB0-78A5-4547-8DB6-0B19072A75DE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387375B1-BEB6-47A8-95BC-2734356C098B}" type="pres">
      <dgm:prSet presAssocID="{4A243AB0-78A5-4547-8DB6-0B19072A75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EA7D97-C78A-490A-9C12-E8061D2C1B0C}" type="pres">
      <dgm:prSet presAssocID="{4A243AB0-78A5-4547-8DB6-0B19072A75DE}" presName="negativeSpace" presStyleCnt="0"/>
      <dgm:spPr/>
    </dgm:pt>
    <dgm:pt modelId="{3F9D9B1F-7CE9-4EA6-995F-D879A6F721E8}" type="pres">
      <dgm:prSet presAssocID="{4A243AB0-78A5-4547-8DB6-0B19072A75D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31ED7F-9FF1-4D23-BA19-677C5648669F}" type="pres">
      <dgm:prSet presAssocID="{2D5291E4-E93C-49D1-9F27-02F058CE83B7}" presName="spaceBetweenRectangles" presStyleCnt="0"/>
      <dgm:spPr/>
    </dgm:pt>
    <dgm:pt modelId="{805787A3-E2C4-4C06-A978-0F4ACD3A3A9F}" type="pres">
      <dgm:prSet presAssocID="{2F2F5742-D93E-4190-82DE-0344A30ED23E}" presName="parentLin" presStyleCnt="0"/>
      <dgm:spPr/>
    </dgm:pt>
    <dgm:pt modelId="{1A26F06F-B26F-4E3A-AE94-5D69171E6289}" type="pres">
      <dgm:prSet presAssocID="{2F2F5742-D93E-4190-82DE-0344A30ED23E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407A0B1C-D8EC-4949-BF1A-40AD585E9A9F}" type="pres">
      <dgm:prSet presAssocID="{2F2F5742-D93E-4190-82DE-0344A30ED2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DBD880-7521-4E07-B202-4936085629E6}" type="pres">
      <dgm:prSet presAssocID="{2F2F5742-D93E-4190-82DE-0344A30ED23E}" presName="negativeSpace" presStyleCnt="0"/>
      <dgm:spPr/>
    </dgm:pt>
    <dgm:pt modelId="{0D808076-BE3B-49E5-B839-08915D2C2F40}" type="pres">
      <dgm:prSet presAssocID="{2F2F5742-D93E-4190-82DE-0344A30ED23E}" presName="childText" presStyleLbl="conFgAcc1" presStyleIdx="2" presStyleCnt="3" custLinFactNeighborX="4" custLinFactNeighborY="-50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EDC225-6D38-462D-8C66-67816166FC96}" type="presOf" srcId="{DECACFA4-F873-4F57-A1DD-AF96CB99EB2B}" destId="{A9D795BD-0115-4F46-B0E9-EB12500CDBBD}" srcOrd="0" destOrd="0" presId="urn:microsoft.com/office/officeart/2005/8/layout/list1"/>
    <dgm:cxn modelId="{1CD140CF-324F-4893-BD74-DB90EAC27609}" type="presOf" srcId="{A62050F4-C937-4811-A041-EBD26BA2A7CC}" destId="{0D808076-BE3B-49E5-B839-08915D2C2F40}" srcOrd="0" destOrd="2" presId="urn:microsoft.com/office/officeart/2005/8/layout/list1"/>
    <dgm:cxn modelId="{8EEF58E9-DEF6-4C70-8B14-6242ABC78C5D}" srcId="{DECACFA4-F873-4F57-A1DD-AF96CB99EB2B}" destId="{DA7C06AF-4036-4428-870C-19575434C47B}" srcOrd="0" destOrd="0" parTransId="{D3E356C4-AAEB-414E-A2C9-103989149A3E}" sibTransId="{37844A0A-52E1-4C30-A91A-A0F385476A58}"/>
    <dgm:cxn modelId="{5A0D2A1E-4D70-4174-BD86-983D68F717F2}" type="presOf" srcId="{4A243AB0-78A5-4547-8DB6-0B19072A75DE}" destId="{387375B1-BEB6-47A8-95BC-2734356C098B}" srcOrd="1" destOrd="0" presId="urn:microsoft.com/office/officeart/2005/8/layout/list1"/>
    <dgm:cxn modelId="{1B3AB869-D8FC-40B6-A888-D30F14DFBF33}" type="presOf" srcId="{11A4C3C3-83DD-4ABF-BD2D-0BAB6AB8438A}" destId="{3F9D9B1F-7CE9-4EA6-995F-D879A6F721E8}" srcOrd="0" destOrd="0" presId="urn:microsoft.com/office/officeart/2005/8/layout/list1"/>
    <dgm:cxn modelId="{B78E9228-D59B-487C-8EB1-230D301531D8}" type="presOf" srcId="{2F2F5742-D93E-4190-82DE-0344A30ED23E}" destId="{1A26F06F-B26F-4E3A-AE94-5D69171E6289}" srcOrd="0" destOrd="0" presId="urn:microsoft.com/office/officeart/2005/8/layout/list1"/>
    <dgm:cxn modelId="{E83526E7-D6F4-4AC1-B8B8-F0E46CC696BE}" srcId="{2F2F5742-D93E-4190-82DE-0344A30ED23E}" destId="{A9D9E98A-DB9F-496F-B888-AB329A2CFD7C}" srcOrd="1" destOrd="0" parTransId="{501166DD-7184-4897-912A-55E0EB1F3C9B}" sibTransId="{B23F0E33-88FA-4414-B7A5-D90273780837}"/>
    <dgm:cxn modelId="{4D4FE806-EEAF-4D18-BED0-D51636452522}" srcId="{B3305B42-2270-4190-B0B8-4E1B9C276AA0}" destId="{4A243AB0-78A5-4547-8DB6-0B19072A75DE}" srcOrd="1" destOrd="0" parTransId="{DE76FBDB-623C-48F8-AA08-F9948E228C02}" sibTransId="{2D5291E4-E93C-49D1-9F27-02F058CE83B7}"/>
    <dgm:cxn modelId="{7CE8ABCF-54C2-4ADB-A337-691656B36910}" type="presOf" srcId="{DA7C06AF-4036-4428-870C-19575434C47B}" destId="{97C5F794-68A4-4BA3-B254-ACADDF582EC1}" srcOrd="0" destOrd="0" presId="urn:microsoft.com/office/officeart/2005/8/layout/list1"/>
    <dgm:cxn modelId="{852DF030-9445-408E-A9CB-4C3165E850A7}" srcId="{4A243AB0-78A5-4547-8DB6-0B19072A75DE}" destId="{99FA4B71-8DAF-4B45-B0B6-28CD06F4E893}" srcOrd="1" destOrd="0" parTransId="{58CC4E81-E20E-4BA0-ACBB-B9EBFCE5CBB6}" sibTransId="{6A8A39C3-2D56-4829-B29A-266E8AD7D84C}"/>
    <dgm:cxn modelId="{E3CE35AA-0F18-4F9B-99D6-A9EDC4E5DD64}" srcId="{B3305B42-2270-4190-B0B8-4E1B9C276AA0}" destId="{2F2F5742-D93E-4190-82DE-0344A30ED23E}" srcOrd="2" destOrd="0" parTransId="{87B89832-D661-4D60-8C8D-59697E52CCFC}" sibTransId="{E71C6E45-AFEA-43C7-8E18-C3174E9190B0}"/>
    <dgm:cxn modelId="{F73DA96F-DCEE-458A-BCFD-F12C7883B5C8}" srcId="{4A243AB0-78A5-4547-8DB6-0B19072A75DE}" destId="{11A4C3C3-83DD-4ABF-BD2D-0BAB6AB8438A}" srcOrd="0" destOrd="0" parTransId="{3FDAFA86-B1E8-4ADA-85C9-87BF77B59C2F}" sibTransId="{86B3A624-C4F2-46E1-9E33-7634CCE86207}"/>
    <dgm:cxn modelId="{F7E18927-A98F-4CC5-A4F0-BF5FBD5EDEA1}" type="presOf" srcId="{DECACFA4-F873-4F57-A1DD-AF96CB99EB2B}" destId="{B76B47CD-E8A9-4892-AB4D-D87D22C5BA7C}" srcOrd="1" destOrd="0" presId="urn:microsoft.com/office/officeart/2005/8/layout/list1"/>
    <dgm:cxn modelId="{ADA9478E-6605-44A6-AD28-FB05EE48DC20}" srcId="{2F2F5742-D93E-4190-82DE-0344A30ED23E}" destId="{6AEC2165-7CB5-475D-BF02-A77529B55F73}" srcOrd="0" destOrd="0" parTransId="{97DEEB7A-F68F-4C5D-84D2-6BA4FB34E7E7}" sibTransId="{4A1444F3-BC05-414B-9259-546A9A78C65E}"/>
    <dgm:cxn modelId="{5FC0A934-9210-4547-8F0D-3C18835C398A}" type="presOf" srcId="{B3305B42-2270-4190-B0B8-4E1B9C276AA0}" destId="{D1CA0430-AD61-4DBF-BD94-B502D7A12C52}" srcOrd="0" destOrd="0" presId="urn:microsoft.com/office/officeart/2005/8/layout/list1"/>
    <dgm:cxn modelId="{C17553E9-AA95-4836-9931-782A8BA9436C}" type="presOf" srcId="{99FA4B71-8DAF-4B45-B0B6-28CD06F4E893}" destId="{3F9D9B1F-7CE9-4EA6-995F-D879A6F721E8}" srcOrd="0" destOrd="1" presId="urn:microsoft.com/office/officeart/2005/8/layout/list1"/>
    <dgm:cxn modelId="{9243D3B9-DC47-43B1-A154-FB54B397EB82}" type="presOf" srcId="{4A243AB0-78A5-4547-8DB6-0B19072A75DE}" destId="{292A54B6-5217-4E20-A6FC-46A004D1F860}" srcOrd="0" destOrd="0" presId="urn:microsoft.com/office/officeart/2005/8/layout/list1"/>
    <dgm:cxn modelId="{24055A30-F319-4421-A8B0-3B6F0A2402F1}" type="presOf" srcId="{6AEC2165-7CB5-475D-BF02-A77529B55F73}" destId="{0D808076-BE3B-49E5-B839-08915D2C2F40}" srcOrd="0" destOrd="0" presId="urn:microsoft.com/office/officeart/2005/8/layout/list1"/>
    <dgm:cxn modelId="{75A25B48-F61E-450A-B5EF-DC76C184C5FA}" srcId="{2F2F5742-D93E-4190-82DE-0344A30ED23E}" destId="{A62050F4-C937-4811-A041-EBD26BA2A7CC}" srcOrd="2" destOrd="0" parTransId="{1B67CC0D-B4F8-4884-870A-6AAAE4FD37C3}" sibTransId="{E2AE40E2-47EE-45F2-A6BD-88C173A595F5}"/>
    <dgm:cxn modelId="{2EEB520F-D10A-4D33-ABF2-6FF096214423}" type="presOf" srcId="{A9D9E98A-DB9F-496F-B888-AB329A2CFD7C}" destId="{0D808076-BE3B-49E5-B839-08915D2C2F40}" srcOrd="0" destOrd="1" presId="urn:microsoft.com/office/officeart/2005/8/layout/list1"/>
    <dgm:cxn modelId="{3DFB6C7C-CE65-4298-95D4-DD713974EE4F}" type="presOf" srcId="{2F2F5742-D93E-4190-82DE-0344A30ED23E}" destId="{407A0B1C-D8EC-4949-BF1A-40AD585E9A9F}" srcOrd="1" destOrd="0" presId="urn:microsoft.com/office/officeart/2005/8/layout/list1"/>
    <dgm:cxn modelId="{AF9A1B12-38A9-4EA1-A4A9-CB871BCC2AA5}" srcId="{B3305B42-2270-4190-B0B8-4E1B9C276AA0}" destId="{DECACFA4-F873-4F57-A1DD-AF96CB99EB2B}" srcOrd="0" destOrd="0" parTransId="{E8E9059D-5D2E-4DE3-A09F-2F270DEB790A}" sibTransId="{DCAAD537-7489-4436-83E5-2A84768E481E}"/>
    <dgm:cxn modelId="{28B0AD14-AB55-4612-A230-54DC3DCD95F6}" type="presParOf" srcId="{D1CA0430-AD61-4DBF-BD94-B502D7A12C52}" destId="{F1460A1C-D98E-4F5D-8DD7-C3B081280D22}" srcOrd="0" destOrd="0" presId="urn:microsoft.com/office/officeart/2005/8/layout/list1"/>
    <dgm:cxn modelId="{9E341CBC-95DA-4A66-B5CF-AD15CDBEBE88}" type="presParOf" srcId="{F1460A1C-D98E-4F5D-8DD7-C3B081280D22}" destId="{A9D795BD-0115-4F46-B0E9-EB12500CDBBD}" srcOrd="0" destOrd="0" presId="urn:microsoft.com/office/officeart/2005/8/layout/list1"/>
    <dgm:cxn modelId="{868BA2D8-7D76-446E-99D4-106FF7262070}" type="presParOf" srcId="{F1460A1C-D98E-4F5D-8DD7-C3B081280D22}" destId="{B76B47CD-E8A9-4892-AB4D-D87D22C5BA7C}" srcOrd="1" destOrd="0" presId="urn:microsoft.com/office/officeart/2005/8/layout/list1"/>
    <dgm:cxn modelId="{6F365A39-E00D-464E-9701-5755AC4AF44A}" type="presParOf" srcId="{D1CA0430-AD61-4DBF-BD94-B502D7A12C52}" destId="{D2E5901F-80AD-46B4-8C1D-A2002011B364}" srcOrd="1" destOrd="0" presId="urn:microsoft.com/office/officeart/2005/8/layout/list1"/>
    <dgm:cxn modelId="{1D9DB7F4-ABB5-41C7-9C1A-AD132959D9AC}" type="presParOf" srcId="{D1CA0430-AD61-4DBF-BD94-B502D7A12C52}" destId="{97C5F794-68A4-4BA3-B254-ACADDF582EC1}" srcOrd="2" destOrd="0" presId="urn:microsoft.com/office/officeart/2005/8/layout/list1"/>
    <dgm:cxn modelId="{257B20DD-E07B-466C-AF80-FBEBF5E5D8AA}" type="presParOf" srcId="{D1CA0430-AD61-4DBF-BD94-B502D7A12C52}" destId="{95A1417F-2C00-4947-B1CF-1D628901F4F0}" srcOrd="3" destOrd="0" presId="urn:microsoft.com/office/officeart/2005/8/layout/list1"/>
    <dgm:cxn modelId="{CEFF6CB3-71C8-4A5B-BBC6-B3D1978CAA86}" type="presParOf" srcId="{D1CA0430-AD61-4DBF-BD94-B502D7A12C52}" destId="{6622C39D-E812-4864-842E-B5F68273B31D}" srcOrd="4" destOrd="0" presId="urn:microsoft.com/office/officeart/2005/8/layout/list1"/>
    <dgm:cxn modelId="{766CBB68-0A45-4C30-BA32-66CAB862371B}" type="presParOf" srcId="{6622C39D-E812-4864-842E-B5F68273B31D}" destId="{292A54B6-5217-4E20-A6FC-46A004D1F860}" srcOrd="0" destOrd="0" presId="urn:microsoft.com/office/officeart/2005/8/layout/list1"/>
    <dgm:cxn modelId="{16B550F2-B74F-4454-A197-CF406248C56B}" type="presParOf" srcId="{6622C39D-E812-4864-842E-B5F68273B31D}" destId="{387375B1-BEB6-47A8-95BC-2734356C098B}" srcOrd="1" destOrd="0" presId="urn:microsoft.com/office/officeart/2005/8/layout/list1"/>
    <dgm:cxn modelId="{B7F80280-84AE-4C1D-9A6A-32B3B73D3D2B}" type="presParOf" srcId="{D1CA0430-AD61-4DBF-BD94-B502D7A12C52}" destId="{88EA7D97-C78A-490A-9C12-E8061D2C1B0C}" srcOrd="5" destOrd="0" presId="urn:microsoft.com/office/officeart/2005/8/layout/list1"/>
    <dgm:cxn modelId="{E9052399-6A5F-4457-B1F8-6DC97F7EE2E9}" type="presParOf" srcId="{D1CA0430-AD61-4DBF-BD94-B502D7A12C52}" destId="{3F9D9B1F-7CE9-4EA6-995F-D879A6F721E8}" srcOrd="6" destOrd="0" presId="urn:microsoft.com/office/officeart/2005/8/layout/list1"/>
    <dgm:cxn modelId="{77CEEA4F-835C-4ACF-AF38-AF5F135AF5D7}" type="presParOf" srcId="{D1CA0430-AD61-4DBF-BD94-B502D7A12C52}" destId="{F031ED7F-9FF1-4D23-BA19-677C5648669F}" srcOrd="7" destOrd="0" presId="urn:microsoft.com/office/officeart/2005/8/layout/list1"/>
    <dgm:cxn modelId="{44FC7864-B74B-4F02-B9D9-ACF3F1BAF113}" type="presParOf" srcId="{D1CA0430-AD61-4DBF-BD94-B502D7A12C52}" destId="{805787A3-E2C4-4C06-A978-0F4ACD3A3A9F}" srcOrd="8" destOrd="0" presId="urn:microsoft.com/office/officeart/2005/8/layout/list1"/>
    <dgm:cxn modelId="{0EB43838-04B5-4F28-B3DC-C418D432F1A0}" type="presParOf" srcId="{805787A3-E2C4-4C06-A978-0F4ACD3A3A9F}" destId="{1A26F06F-B26F-4E3A-AE94-5D69171E6289}" srcOrd="0" destOrd="0" presId="urn:microsoft.com/office/officeart/2005/8/layout/list1"/>
    <dgm:cxn modelId="{8EF417AC-D726-4B23-9946-EF1755E0492A}" type="presParOf" srcId="{805787A3-E2C4-4C06-A978-0F4ACD3A3A9F}" destId="{407A0B1C-D8EC-4949-BF1A-40AD585E9A9F}" srcOrd="1" destOrd="0" presId="urn:microsoft.com/office/officeart/2005/8/layout/list1"/>
    <dgm:cxn modelId="{F6FEC5A4-0F16-4587-99F1-07E79AAF373C}" type="presParOf" srcId="{D1CA0430-AD61-4DBF-BD94-B502D7A12C52}" destId="{8BDBD880-7521-4E07-B202-4936085629E6}" srcOrd="9" destOrd="0" presId="urn:microsoft.com/office/officeart/2005/8/layout/list1"/>
    <dgm:cxn modelId="{2FE4026F-2557-4CA1-8A41-9A624A4157D5}" type="presParOf" srcId="{D1CA0430-AD61-4DBF-BD94-B502D7A12C52}" destId="{0D808076-BE3B-49E5-B839-08915D2C2F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84773-475E-4A54-ADA2-A3DB50173552}">
      <dsp:nvSpPr>
        <dsp:cNvPr id="0" name=""/>
        <dsp:cNvSpPr/>
      </dsp:nvSpPr>
      <dsp:spPr>
        <a:xfrm rot="5400000">
          <a:off x="5138956" y="-2026615"/>
          <a:ext cx="1082068" cy="534587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1,2 ve 3 numaralı öncelikler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Önemli görünür çıktılar ve pilot etki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Farklı seviyelerde etki doğurması </a:t>
          </a:r>
          <a:r>
            <a:rPr lang="en-GB" sz="1800" kern="1200" dirty="0" smtClean="0"/>
            <a:t>(</a:t>
          </a:r>
          <a:r>
            <a:rPr lang="tr-TR" sz="1800" kern="1200" dirty="0" smtClean="0"/>
            <a:t>toplumsal, teknik, düzenleyici işlemler</a:t>
          </a:r>
          <a:r>
            <a:rPr lang="en-GB" sz="1800" kern="1200" dirty="0" smtClean="0"/>
            <a:t>)</a:t>
          </a:r>
          <a:endParaRPr lang="en-GB" sz="1800" kern="1200" dirty="0"/>
        </a:p>
      </dsp:txBody>
      <dsp:txXfrm rot="-5400000">
        <a:off x="3007054" y="158109"/>
        <a:ext cx="5293051" cy="976424"/>
      </dsp:txXfrm>
    </dsp:sp>
    <dsp:sp modelId="{2FE430EA-9ABB-48BC-92B4-670452187F09}">
      <dsp:nvSpPr>
        <dsp:cNvPr id="0" name=""/>
        <dsp:cNvSpPr/>
      </dsp:nvSpPr>
      <dsp:spPr>
        <a:xfrm>
          <a:off x="0" y="369"/>
          <a:ext cx="3007054" cy="13525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Tematik Projeler</a:t>
          </a:r>
          <a:endParaRPr lang="en-GB" sz="3800" kern="1200" dirty="0"/>
        </a:p>
      </dsp:txBody>
      <dsp:txXfrm>
        <a:off x="66028" y="66397"/>
        <a:ext cx="2874998" cy="1220530"/>
      </dsp:txXfrm>
    </dsp:sp>
    <dsp:sp modelId="{A89C8121-A293-4D06-B2BD-5A103564E763}">
      <dsp:nvSpPr>
        <dsp:cNvPr id="0" name=""/>
        <dsp:cNvSpPr/>
      </dsp:nvSpPr>
      <dsp:spPr>
        <a:xfrm rot="5400000">
          <a:off x="5007349" y="-606713"/>
          <a:ext cx="1345282" cy="534587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1,2 ve 3 numaralı öncelikler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Gençlik alanında çalışan kurumların öncülüğünde gençlerin doğrudan katılımını teşvik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Çağrı bütçesinin maksimum %20’si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3007054" y="1459253"/>
        <a:ext cx="5280202" cy="1213940"/>
      </dsp:txXfrm>
    </dsp:sp>
    <dsp:sp modelId="{3551C663-C815-4C45-AC45-80FF80833A26}">
      <dsp:nvSpPr>
        <dsp:cNvPr id="0" name=""/>
        <dsp:cNvSpPr/>
      </dsp:nvSpPr>
      <dsp:spPr>
        <a:xfrm>
          <a:off x="0" y="1420584"/>
          <a:ext cx="3007054" cy="13525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Gençlik Projeleri</a:t>
          </a:r>
          <a:endParaRPr lang="en-GB" sz="3800" kern="1200" dirty="0"/>
        </a:p>
      </dsp:txBody>
      <dsp:txXfrm>
        <a:off x="66028" y="1486612"/>
        <a:ext cx="2874998" cy="1220530"/>
      </dsp:txXfrm>
    </dsp:sp>
    <dsp:sp modelId="{DECA3693-61F8-4603-8AFC-371456362F60}">
      <dsp:nvSpPr>
        <dsp:cNvPr id="0" name=""/>
        <dsp:cNvSpPr/>
      </dsp:nvSpPr>
      <dsp:spPr>
        <a:xfrm rot="5400000">
          <a:off x="4903497" y="941420"/>
          <a:ext cx="1541894" cy="534065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ISO1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Vatandaşların ve kamusal alanın </a:t>
          </a:r>
          <a:r>
            <a:rPr lang="tr-TR" sz="18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sosyo</a:t>
          </a:r>
          <a:r>
            <a:rPr lang="tr-TR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-ekonomik ve çevresel refahını sağlayacak politika üretmeleri ve hizmet sunmaları için kamu idarelerinin ve yerel aktörlerin kapasitesinin arttırılması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3004118" y="2916069"/>
        <a:ext cx="5265384" cy="1391356"/>
      </dsp:txXfrm>
    </dsp:sp>
    <dsp:sp modelId="{1842483D-3960-4044-A375-2E2C0D58AD7A}">
      <dsp:nvSpPr>
        <dsp:cNvPr id="0" name=""/>
        <dsp:cNvSpPr/>
      </dsp:nvSpPr>
      <dsp:spPr>
        <a:xfrm>
          <a:off x="0" y="2935454"/>
          <a:ext cx="3004117" cy="13525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Yönetişim Projeleri</a:t>
          </a:r>
          <a:endParaRPr lang="en-GB" sz="3800" kern="1200" dirty="0"/>
        </a:p>
      </dsp:txBody>
      <dsp:txXfrm>
        <a:off x="66028" y="3001482"/>
        <a:ext cx="2872061" cy="122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5F794-68A4-4BA3-B254-ACADDF582EC1}">
      <dsp:nvSpPr>
        <dsp:cNvPr id="0" name=""/>
        <dsp:cNvSpPr/>
      </dsp:nvSpPr>
      <dsp:spPr>
        <a:xfrm>
          <a:off x="0" y="236683"/>
          <a:ext cx="8425631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923" tIns="291592" rIns="6539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chemeClr val="tx2"/>
              </a:solidFill>
            </a:rPr>
            <a:t>Fonların en az </a:t>
          </a:r>
          <a:r>
            <a:rPr lang="en-GB" sz="2400" kern="1200" dirty="0" smtClean="0">
              <a:solidFill>
                <a:schemeClr val="tx2"/>
              </a:solidFill>
            </a:rPr>
            <a:t>%</a:t>
          </a:r>
          <a:r>
            <a:rPr lang="tr-TR" sz="2400" kern="1200" dirty="0" smtClean="0">
              <a:solidFill>
                <a:schemeClr val="tx2"/>
              </a:solidFill>
            </a:rPr>
            <a:t>50’si Ortak Ülkelerde harcanacak</a:t>
          </a:r>
          <a:endParaRPr lang="en-GB" sz="2400" kern="1200" dirty="0">
            <a:solidFill>
              <a:schemeClr val="tx2"/>
            </a:solidFill>
          </a:endParaRPr>
        </a:p>
      </dsp:txBody>
      <dsp:txXfrm>
        <a:off x="0" y="236683"/>
        <a:ext cx="8425631" cy="815850"/>
      </dsp:txXfrm>
    </dsp:sp>
    <dsp:sp modelId="{B76B47CD-E8A9-4892-AB4D-D87D22C5BA7C}">
      <dsp:nvSpPr>
        <dsp:cNvPr id="0" name=""/>
        <dsp:cNvSpPr/>
      </dsp:nvSpPr>
      <dsp:spPr>
        <a:xfrm>
          <a:off x="421281" y="30043"/>
          <a:ext cx="5897941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28" tIns="0" rIns="22292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Program alanına olan etki</a:t>
          </a:r>
          <a:endParaRPr lang="en-GB" sz="2400" kern="1200" dirty="0"/>
        </a:p>
      </dsp:txBody>
      <dsp:txXfrm>
        <a:off x="441456" y="50218"/>
        <a:ext cx="5857591" cy="372930"/>
      </dsp:txXfrm>
    </dsp:sp>
    <dsp:sp modelId="{3F9D9B1F-7CE9-4EA6-995F-D879A6F721E8}">
      <dsp:nvSpPr>
        <dsp:cNvPr id="0" name=""/>
        <dsp:cNvSpPr/>
      </dsp:nvSpPr>
      <dsp:spPr>
        <a:xfrm>
          <a:off x="0" y="1334773"/>
          <a:ext cx="8425631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923" tIns="291592" rIns="6539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chemeClr val="tx2"/>
              </a:solidFill>
            </a:rPr>
            <a:t>En fazla </a:t>
          </a:r>
          <a:r>
            <a:rPr lang="en-GB" sz="2400" kern="1200" dirty="0" smtClean="0">
              <a:solidFill>
                <a:schemeClr val="tx2"/>
              </a:solidFill>
            </a:rPr>
            <a:t>%</a:t>
          </a:r>
          <a:r>
            <a:rPr lang="tr-TR" sz="2400" kern="1200" dirty="0" smtClean="0">
              <a:solidFill>
                <a:schemeClr val="tx2"/>
              </a:solidFill>
            </a:rPr>
            <a:t>89</a:t>
          </a:r>
          <a:r>
            <a:rPr lang="en-GB" sz="2400" kern="1200" dirty="0" smtClean="0">
              <a:solidFill>
                <a:schemeClr val="tx2"/>
              </a:solidFill>
            </a:rPr>
            <a:t> </a:t>
          </a:r>
          <a:r>
            <a:rPr lang="tr-TR" sz="2400" kern="1200" dirty="0" smtClean="0">
              <a:solidFill>
                <a:schemeClr val="tx2"/>
              </a:solidFill>
            </a:rPr>
            <a:t>AB katkısı</a:t>
          </a:r>
          <a:endParaRPr lang="en-GB" sz="2400" kern="1200" dirty="0">
            <a:solidFill>
              <a:schemeClr val="tx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chemeClr val="tx2"/>
              </a:solidFill>
            </a:rPr>
            <a:t>En az </a:t>
          </a:r>
          <a:r>
            <a:rPr lang="en-GB" sz="2400" kern="1200" dirty="0" smtClean="0">
              <a:solidFill>
                <a:schemeClr val="tx2"/>
              </a:solidFill>
            </a:rPr>
            <a:t> %</a:t>
          </a:r>
          <a:r>
            <a:rPr lang="tr-TR" sz="2400" kern="1200" dirty="0" smtClean="0">
              <a:solidFill>
                <a:schemeClr val="tx2"/>
              </a:solidFill>
            </a:rPr>
            <a:t>11 eş-finansman*</a:t>
          </a:r>
          <a:endParaRPr lang="en-GB" sz="2400" kern="1200" dirty="0">
            <a:solidFill>
              <a:schemeClr val="tx2"/>
            </a:solidFill>
          </a:endParaRPr>
        </a:p>
      </dsp:txBody>
      <dsp:txXfrm>
        <a:off x="0" y="1334773"/>
        <a:ext cx="8425631" cy="1190700"/>
      </dsp:txXfrm>
    </dsp:sp>
    <dsp:sp modelId="{387375B1-BEB6-47A8-95BC-2734356C098B}">
      <dsp:nvSpPr>
        <dsp:cNvPr id="0" name=""/>
        <dsp:cNvSpPr/>
      </dsp:nvSpPr>
      <dsp:spPr>
        <a:xfrm>
          <a:off x="421281" y="1128133"/>
          <a:ext cx="5897941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28" tIns="0" rIns="22292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Bütçe</a:t>
          </a:r>
          <a:endParaRPr lang="en-GB" sz="2400" kern="1200" dirty="0"/>
        </a:p>
      </dsp:txBody>
      <dsp:txXfrm>
        <a:off x="441456" y="1148308"/>
        <a:ext cx="5857591" cy="372930"/>
      </dsp:txXfrm>
    </dsp:sp>
    <dsp:sp modelId="{0D808076-BE3B-49E5-B839-08915D2C2F40}">
      <dsp:nvSpPr>
        <dsp:cNvPr id="0" name=""/>
        <dsp:cNvSpPr/>
      </dsp:nvSpPr>
      <dsp:spPr>
        <a:xfrm>
          <a:off x="0" y="2797331"/>
          <a:ext cx="8425631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923" tIns="291592" rIns="6539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chemeClr val="tx2"/>
              </a:solidFill>
            </a:rPr>
            <a:t>En az 3 ülkeden 3 farklı kurum</a:t>
          </a:r>
          <a:endParaRPr lang="en-GB" sz="2400" kern="1200" dirty="0">
            <a:solidFill>
              <a:schemeClr val="tx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chemeClr val="tx2"/>
              </a:solidFill>
            </a:rPr>
            <a:t>Ortak Ülkelerden en az 1 katılımcı</a:t>
          </a:r>
          <a:endParaRPr lang="en-GB" sz="2400" kern="1200" dirty="0">
            <a:solidFill>
              <a:schemeClr val="tx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solidFill>
                <a:schemeClr val="tx2"/>
              </a:solidFill>
            </a:rPr>
            <a:t>Aynı ülkeden en fazla 2 kurum</a:t>
          </a:r>
          <a:endParaRPr lang="en-GB" sz="2400" kern="1200" dirty="0">
            <a:solidFill>
              <a:schemeClr val="tx2"/>
            </a:solidFill>
          </a:endParaRPr>
        </a:p>
      </dsp:txBody>
      <dsp:txXfrm>
        <a:off x="0" y="2797331"/>
        <a:ext cx="8425631" cy="1587600"/>
      </dsp:txXfrm>
    </dsp:sp>
    <dsp:sp modelId="{407A0B1C-D8EC-4949-BF1A-40AD585E9A9F}">
      <dsp:nvSpPr>
        <dsp:cNvPr id="0" name=""/>
        <dsp:cNvSpPr/>
      </dsp:nvSpPr>
      <dsp:spPr>
        <a:xfrm>
          <a:off x="421281" y="2601072"/>
          <a:ext cx="5897941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28" tIns="0" rIns="22292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Ortaklık</a:t>
          </a:r>
          <a:r>
            <a:rPr lang="en-GB" sz="2400" kern="1200" dirty="0" smtClean="0"/>
            <a:t> </a:t>
          </a:r>
          <a:endParaRPr lang="en-GB" sz="2400" kern="1200" dirty="0"/>
        </a:p>
      </dsp:txBody>
      <dsp:txXfrm>
        <a:off x="441456" y="2621247"/>
        <a:ext cx="5857591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6AD403-72A0-4640-AD35-E7C3677CB999}" type="datetimeFigureOut">
              <a:rPr lang="en-GB"/>
              <a:pPr>
                <a:defRPr/>
              </a:pPr>
              <a:t>17/07/2023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FFD6FD-129B-4758-906E-885D6221C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41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7B9E84-2683-467E-BE04-F8F40662D0C2}" type="datetimeFigureOut">
              <a:rPr lang="tr-TR"/>
              <a:pPr>
                <a:defRPr/>
              </a:pPr>
              <a:t>17.07.2023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68D6F0-F65B-4391-8628-4416B4CF52E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47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4E2FB-5DEF-46C3-BDA0-3CFBB837016A}" type="slidenum">
              <a:rPr lang="tr-TR" altLang="tr-T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</a:t>
            </a:fld>
            <a:endParaRPr lang="tr-TR" altLang="tr-T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32BC55-A99B-4960-8806-FB30DFBAD0E6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653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9699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E9A987-1CB7-4652-86FE-6F3BA53096BF}" type="slidenum">
              <a:rPr lang="it-IT" altLang="it-IT">
                <a:latin typeface="Calibri" panose="020F0502020204030204" pitchFamily="34" charset="0"/>
              </a:rPr>
              <a:pPr/>
              <a:t>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2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7651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0DE9D3-E35C-4C15-940D-6500CA6F25FD}" type="slidenum">
              <a:rPr lang="it-IT" altLang="it-IT">
                <a:latin typeface="Calibri" panose="020F0502020204030204" pitchFamily="34" charset="0"/>
              </a:rPr>
              <a:pPr/>
              <a:t>10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7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7651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0DE9D3-E35C-4C15-940D-6500CA6F25FD}" type="slidenum">
              <a:rPr lang="it-IT" altLang="it-IT">
                <a:latin typeface="Calibri" panose="020F0502020204030204" pitchFamily="34" charset="0"/>
              </a:rPr>
              <a:pPr/>
              <a:t>11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7651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0DE9D3-E35C-4C15-940D-6500CA6F25FD}" type="slidenum">
              <a:rPr lang="it-IT" altLang="it-IT">
                <a:latin typeface="Calibri" panose="020F0502020204030204" pitchFamily="34" charset="0"/>
              </a:rPr>
              <a:pPr/>
              <a:t>12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0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809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A1B6BE-3051-4F99-92EB-736EBA4C5886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tr-TR" altLang="tr-T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11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4711C-85DA-4975-A34F-BEDE5B58FA7B}" type="datetimeFigureOut">
              <a:rPr lang="tr-TR"/>
              <a:pPr>
                <a:defRPr/>
              </a:pPr>
              <a:t>17.07.2023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5DAF-6F45-4DD5-8293-18A9A8DF876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2431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EB69-A428-469B-9379-EBA6EA668D91}" type="datetimeFigureOut">
              <a:rPr lang="tr-TR"/>
              <a:pPr>
                <a:defRPr/>
              </a:pPr>
              <a:t>17.07.2023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A4C80-11A1-472E-8631-84851D11864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393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714625" y="6356350"/>
            <a:ext cx="4143375" cy="365125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/>
              <a:t>Proje  Uygulama Başkanlığı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B7AC-87B2-4639-9CFE-942523C075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39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98FB-4BD6-4D66-9098-AFA1A33CCF88}" type="datetime1">
              <a:rPr lang="it-IT"/>
              <a:pPr>
                <a:defRPr/>
              </a:pPr>
              <a:t>17/07/2023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73366-0E92-4CF6-B0BF-6F2AE6B6B38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171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37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30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628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46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292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93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817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782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349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7132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91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321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95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388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337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539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1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785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069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367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512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957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898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016F9-42C0-47F0-8848-F97C3EFD0FEB}" type="datetimeFigureOut">
              <a:rPr lang="it-IT" smtClean="0"/>
              <a:pPr/>
              <a:t>17/07/2023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25807-A325-433E-9B26-E5BC34BB0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43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98AB-755F-44E2-8D25-94BC4A1EA0D5}" type="datetimeFigureOut">
              <a:rPr lang="tr-TR"/>
              <a:pPr>
                <a:defRPr/>
              </a:pPr>
              <a:t>17.07.2023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EF18-E7D6-49BC-987B-5C1215227E8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92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1FDB-B753-4F73-B027-D07577CBBE27}" type="datetimeFigureOut">
              <a:rPr lang="tr-TR"/>
              <a:pPr>
                <a:defRPr/>
              </a:pPr>
              <a:t>17.07.2023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21FE7-1A4F-47F6-858E-BF9C83AC6B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32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0CC7-AFBA-43F7-A908-05448A3BE64E}" type="datetimeFigureOut">
              <a:rPr lang="tr-TR"/>
              <a:pPr>
                <a:defRPr/>
              </a:pPr>
              <a:t>17.07.2023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978D-8AC2-45F5-A7A9-F090CB53935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9477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7751-A891-4D37-9FA9-2DE7F1D5881E}" type="datetimeFigureOut">
              <a:rPr lang="tr-TR"/>
              <a:pPr>
                <a:defRPr/>
              </a:pPr>
              <a:t>17.07.2023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F1DF-F15C-4760-AAFC-C5EC313DB02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836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A3D4A-DE47-4BBA-83B1-B166110589E3}" type="datetimeFigureOut">
              <a:rPr lang="tr-TR"/>
              <a:pPr>
                <a:defRPr/>
              </a:pPr>
              <a:t>17.07.2023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DFD5-1977-47BD-A6DA-491374CD672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58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0504C-2E04-40C0-AFB0-25564BA04EBF}" type="datetimeFigureOut">
              <a:rPr lang="tr-TR"/>
              <a:pPr>
                <a:defRPr/>
              </a:pPr>
              <a:t>17.07.2023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014E4-0E87-43A3-9BB6-243A5B339E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163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04775"/>
            <a:ext cx="74422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0163"/>
            <a:ext cx="91440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Metin kutusu 12"/>
          <p:cNvSpPr txBox="1">
            <a:spLocks noChangeArrowheads="1"/>
          </p:cNvSpPr>
          <p:nvPr userDrawn="1"/>
        </p:nvSpPr>
        <p:spPr bwMode="auto">
          <a:xfrm>
            <a:off x="2771800" y="6462854"/>
            <a:ext cx="31172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tr-TR" sz="1600" b="1" dirty="0">
                <a:solidFill>
                  <a:srgbClr val="191966"/>
                </a:solidFill>
              </a:rPr>
              <a:t>Sınır Ötesi İşbirliği Daire Başkanlığı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9911"/>
            <a:ext cx="678180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7677"/>
            <a:ext cx="8736013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146526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8979-0C05-4106-8518-290E3800364A}" type="datetimeFigureOut">
              <a:rPr lang="tr-TR" smtClean="0"/>
              <a:t>17.07.2023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84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604E83-62C1-80DA-4695-33DED5FB28F6}"/>
              </a:ext>
            </a:extLst>
          </p:cNvPr>
          <p:cNvSpPr/>
          <p:nvPr userDrawn="1"/>
        </p:nvSpPr>
        <p:spPr>
          <a:xfrm>
            <a:off x="711391" y="6027573"/>
            <a:ext cx="6510941" cy="72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6" y="6072206"/>
            <a:ext cx="1714512" cy="51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C6DA6A-54D5-15A3-40CD-38179C2A8FD4}"/>
              </a:ext>
            </a:extLst>
          </p:cNvPr>
          <p:cNvSpPr txBox="1"/>
          <p:nvPr userDrawn="1"/>
        </p:nvSpPr>
        <p:spPr>
          <a:xfrm>
            <a:off x="714348" y="6072206"/>
            <a:ext cx="392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3399"/>
                </a:solidFill>
                <a:cs typeface="Arial" pitchFamily="34" charset="0"/>
              </a:rPr>
              <a:t>#EverythingMEDpossible</a:t>
            </a:r>
            <a:endParaRPr lang="it-IT" sz="2400" dirty="0">
              <a:solidFill>
                <a:srgbClr val="0033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enicbcmed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icbcmed.eu/calls-for-proposals/call-for-capitalisation-projects/project_ideas_and_partner_search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p.e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bc.ab.gov.tr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cbcmed@ab.gov.tr" TargetMode="External"/><Relationship Id="rId4" Type="http://schemas.openxmlformats.org/officeDocument/2006/relationships/hyperlink" Target="mailto:cbc@ab.gov.t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721713" y="1779305"/>
            <a:ext cx="7419138" cy="388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23657">
              <a:spcBef>
                <a:spcPts val="212"/>
              </a:spcBef>
              <a:buClrTx/>
              <a:defRPr/>
            </a:pPr>
            <a:endParaRPr lang="tr-TR" altLang="tr-TR" sz="849" b="1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defTabSz="423657">
              <a:spcBef>
                <a:spcPts val="566"/>
              </a:spcBef>
              <a:buClrTx/>
              <a:defRPr/>
            </a:pPr>
            <a:r>
              <a:rPr lang="tr-TR" altLang="tr-TR" sz="2263" b="1">
                <a:solidFill>
                  <a:srgbClr val="333399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1560" y="1268760"/>
            <a:ext cx="8216266" cy="44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869" tIns="44132" rIns="84869" bIns="44132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23657">
              <a:spcBef>
                <a:spcPts val="566"/>
              </a:spcBef>
              <a:buClrTx/>
              <a:defRPr/>
            </a:pPr>
            <a:endParaRPr lang="tr-TR" altLang="tr-TR" sz="943" b="1" dirty="0">
              <a:solidFill>
                <a:srgbClr val="262699"/>
              </a:solidFill>
              <a:ea typeface="ＭＳ Ｐゴシック" panose="020B0600070205080204" pitchFamily="34" charset="-128"/>
            </a:endParaRPr>
          </a:p>
          <a:p>
            <a:pPr algn="ctr" defTabSz="423657">
              <a:spcBef>
                <a:spcPts val="566"/>
              </a:spcBef>
              <a:buClrTx/>
              <a:defRPr/>
            </a:pPr>
            <a:endParaRPr lang="tr-TR" altLang="tr-TR" sz="3018" b="1" dirty="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 defTabSz="423657">
              <a:spcBef>
                <a:spcPts val="566"/>
              </a:spcBef>
              <a:buClrTx/>
              <a:defRPr/>
            </a:pPr>
            <a:endParaRPr lang="tr-TR" altLang="tr-TR" sz="3018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 defTabSz="423657">
              <a:spcBef>
                <a:spcPts val="566"/>
              </a:spcBef>
              <a:buClrTx/>
              <a:defRPr/>
            </a:pPr>
            <a:r>
              <a:rPr lang="tr-TR" altLang="tr-TR" sz="3018" b="1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INTERREG </a:t>
            </a:r>
            <a:r>
              <a:rPr lang="tr-TR" altLang="tr-TR" sz="3018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NEXT AKDENİZ HAVZASINDA </a:t>
            </a:r>
          </a:p>
          <a:p>
            <a:pPr algn="ctr" defTabSz="423657">
              <a:spcBef>
                <a:spcPct val="0"/>
              </a:spcBef>
              <a:buClrTx/>
              <a:defRPr/>
            </a:pPr>
            <a:r>
              <a:rPr lang="tr-TR" altLang="tr-TR" sz="3018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SINIR ÖTESİ İŞBİRLİĞİ PROGRAMI (2021-2027)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076056" y="4949785"/>
            <a:ext cx="42722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hlinkClick r:id="rId4"/>
              </a:rPr>
              <a:t>www.enicbcmed.eu</a:t>
            </a:r>
            <a:r>
              <a:rPr lang="tr-TR" sz="2800" dirty="0"/>
              <a:t>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2985"/>
            <a:ext cx="2455019" cy="7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35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 txBox="1">
            <a:spLocks/>
          </p:cNvSpPr>
          <p:nvPr/>
        </p:nvSpPr>
        <p:spPr bwMode="auto">
          <a:xfrm>
            <a:off x="250825" y="3333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b="1">
              <a:solidFill>
                <a:srgbClr val="9A0D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 bwMode="auto">
          <a:xfrm>
            <a:off x="498289" y="1340768"/>
            <a:ext cx="8612188" cy="793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b="1" dirty="0" err="1">
                <a:solidFill>
                  <a:schemeClr val="tx2"/>
                </a:solidFill>
                <a:latin typeface="Calibri" panose="020F0502020204030204" pitchFamily="34" charset="0"/>
              </a:rPr>
              <a:t>Güçlendirilmiş</a:t>
            </a:r>
            <a:r>
              <a:rPr lang="en-US" alt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tr-TR" alt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Mali</a:t>
            </a:r>
            <a:r>
              <a:rPr lang="en-US" alt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tr-TR" altLang="it-IT" b="1" dirty="0" err="1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en-US" altLang="it-IT" b="1" dirty="0" err="1">
                <a:solidFill>
                  <a:schemeClr val="tx2"/>
                </a:solidFill>
                <a:latin typeface="Calibri" panose="020F0502020204030204" pitchFamily="34" charset="0"/>
              </a:rPr>
              <a:t>raçlar</a:t>
            </a:r>
            <a:endParaRPr lang="en-US" altLang="it-IT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ENI CBC Med </a:t>
            </a:r>
            <a:r>
              <a:rPr lang="en-US" altLang="it-IT" b="1" dirty="0" err="1">
                <a:solidFill>
                  <a:schemeClr val="tx2"/>
                </a:solidFill>
                <a:latin typeface="Calibri" panose="020F0502020204030204" pitchFamily="34" charset="0"/>
              </a:rPr>
              <a:t>Programına</a:t>
            </a:r>
            <a:r>
              <a:rPr lang="en-US" alt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it-IT" b="1" dirty="0" err="1">
                <a:solidFill>
                  <a:schemeClr val="tx2"/>
                </a:solidFill>
                <a:latin typeface="Calibri" panose="020F0502020204030204" pitchFamily="34" charset="0"/>
              </a:rPr>
              <a:t>kıyasla</a:t>
            </a:r>
            <a:r>
              <a:rPr lang="en-US" alt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 %21 </a:t>
            </a:r>
            <a:r>
              <a:rPr lang="en-US" altLang="it-IT" b="1" dirty="0" err="1">
                <a:solidFill>
                  <a:schemeClr val="tx2"/>
                </a:solidFill>
                <a:latin typeface="Calibri" panose="020F0502020204030204" pitchFamily="34" charset="0"/>
              </a:rPr>
              <a:t>artmış</a:t>
            </a:r>
            <a:r>
              <a:rPr lang="en-US" alt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it-IT" b="1" dirty="0" err="1">
                <a:solidFill>
                  <a:schemeClr val="tx2"/>
                </a:solidFill>
                <a:latin typeface="Calibri" panose="020F0502020204030204" pitchFamily="34" charset="0"/>
              </a:rPr>
              <a:t>bir</a:t>
            </a:r>
            <a:r>
              <a:rPr lang="en-US" alt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it-IT" b="1" dirty="0" err="1">
                <a:solidFill>
                  <a:schemeClr val="tx2"/>
                </a:solidFill>
                <a:latin typeface="Calibri" panose="020F0502020204030204" pitchFamily="34" charset="0"/>
              </a:rPr>
              <a:t>bütçe</a:t>
            </a:r>
            <a:endParaRPr lang="en-US" altLang="it-IT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29744"/>
              </p:ext>
            </p:extLst>
          </p:nvPr>
        </p:nvGraphicFramePr>
        <p:xfrm>
          <a:off x="1043608" y="2111678"/>
          <a:ext cx="6934472" cy="3684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7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9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PROGRAM ÖDENEK PAYLAŞIMLARI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Fon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 err="1">
                          <a:effectLst/>
                        </a:rPr>
                        <a:t>Miktar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ERDF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 € 96.199.962,00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NDICI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 € 147.625.817,00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IPA III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 €  9.500.000,00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 err="1">
                          <a:effectLst/>
                        </a:rPr>
                        <a:t>Toplam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program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miktarı</a:t>
                      </a:r>
                      <a:r>
                        <a:rPr lang="it-IT" sz="1400" dirty="0">
                          <a:effectLst/>
                        </a:rPr>
                        <a:t> (AB)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 € 253.325.779,00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 err="1">
                          <a:effectLst/>
                        </a:rPr>
                        <a:t>Teknik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Yardım</a:t>
                      </a:r>
                      <a:r>
                        <a:rPr lang="it-IT" sz="1400" dirty="0">
                          <a:effectLst/>
                        </a:rPr>
                        <a:t> (%10)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 € 23.029.616,00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Projeler için toplam AB katkısı </a:t>
                      </a:r>
                      <a:r>
                        <a:rPr lang="it-IT" sz="1400" dirty="0" smtClean="0">
                          <a:effectLst/>
                        </a:rPr>
                        <a:t>(%</a:t>
                      </a:r>
                      <a:r>
                        <a:rPr lang="tr-TR" sz="1400" dirty="0" smtClean="0">
                          <a:effectLst/>
                        </a:rPr>
                        <a:t>89</a:t>
                      </a:r>
                      <a:r>
                        <a:rPr lang="it-IT" sz="1400" dirty="0" smtClean="0">
                          <a:effectLst/>
                        </a:rPr>
                        <a:t>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b="1" dirty="0">
                          <a:effectLst/>
                        </a:rPr>
                        <a:t>€  230.296.163,00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Proje düzeyinde sağlanacak eş finansman (%</a:t>
                      </a:r>
                      <a:r>
                        <a:rPr lang="it-IT" sz="1300" dirty="0" smtClean="0">
                          <a:effectLst/>
                        </a:rPr>
                        <a:t>1</a:t>
                      </a:r>
                      <a:r>
                        <a:rPr lang="tr-TR" sz="1300" dirty="0" smtClean="0">
                          <a:effectLst/>
                        </a:rPr>
                        <a:t>1</a:t>
                      </a:r>
                      <a:r>
                        <a:rPr lang="it-IT" sz="1300" dirty="0" smtClean="0">
                          <a:effectLst/>
                        </a:rPr>
                        <a:t>)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€ 28.147.313,00 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TOPLAM PROGRAM PROJE DEĞERİ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 € 281.473.092,00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6" marR="44446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81" y="67566"/>
            <a:ext cx="2455019" cy="74050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 txBox="1">
            <a:spLocks/>
          </p:cNvSpPr>
          <p:nvPr/>
        </p:nvSpPr>
        <p:spPr bwMode="auto">
          <a:xfrm>
            <a:off x="3563888" y="463915"/>
            <a:ext cx="216093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it-IT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Çağrı</a:t>
            </a:r>
            <a:r>
              <a:rPr lang="tr-TR" altLang="it-IT" sz="2400" b="1" dirty="0" smtClean="0">
                <a:solidFill>
                  <a:srgbClr val="9A0D15"/>
                </a:solidFill>
                <a:latin typeface="Arial" panose="020B0604020202020204" pitchFamily="34" charset="0"/>
              </a:rPr>
              <a:t> </a:t>
            </a:r>
            <a:r>
              <a:rPr lang="tr-TR" altLang="it-IT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Türleri</a:t>
            </a:r>
            <a:endParaRPr lang="en-US" altLang="it-IT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2455019" cy="74050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" y="1193800"/>
            <a:ext cx="9017000" cy="4914900"/>
          </a:xfrm>
        </p:spPr>
      </p:pic>
      <p:pic>
        <p:nvPicPr>
          <p:cNvPr id="9" name="Content Placeholder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7" y="1407593"/>
            <a:ext cx="8041208" cy="460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3568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Eylül 2023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843808" y="48615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2023 Sonu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860032" y="53012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2025 Sonu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020272" y="524709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2026 Sonu</a:t>
            </a: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 txBox="1">
            <a:spLocks/>
          </p:cNvSpPr>
          <p:nvPr/>
        </p:nvSpPr>
        <p:spPr bwMode="auto">
          <a:xfrm>
            <a:off x="569169" y="531481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altLang="it-IT" sz="20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Birinci Çağrı Bütçe Dağılımı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altLang="it-IT" sz="20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(Politika Önceliği ve Özel Hedeflere Göre)</a:t>
            </a:r>
            <a:endParaRPr lang="fr-BE" altLang="it-IT" sz="20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47"/>
            <a:ext cx="2455019" cy="74050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" y="1193800"/>
            <a:ext cx="9017000" cy="4914900"/>
          </a:xfrm>
        </p:spPr>
      </p:pic>
      <p:grpSp>
        <p:nvGrpSpPr>
          <p:cNvPr id="26736" name="Group 174"/>
          <p:cNvGrpSpPr>
            <a:grpSpLocks noChangeAspect="1"/>
          </p:cNvGrpSpPr>
          <p:nvPr/>
        </p:nvGrpSpPr>
        <p:grpSpPr bwMode="auto">
          <a:xfrm>
            <a:off x="899592" y="598650"/>
            <a:ext cx="7879284" cy="5166875"/>
            <a:chOff x="601" y="709"/>
            <a:chExt cx="4918" cy="3225"/>
          </a:xfrm>
        </p:grpSpPr>
        <p:sp>
          <p:nvSpPr>
            <p:cNvPr id="26740" name="Rectangle 177"/>
            <p:cNvSpPr>
              <a:spLocks noChangeArrowheads="1"/>
            </p:cNvSpPr>
            <p:nvPr/>
          </p:nvSpPr>
          <p:spPr bwMode="auto">
            <a:xfrm>
              <a:off x="612" y="1776"/>
              <a:ext cx="710" cy="361"/>
            </a:xfrm>
            <a:prstGeom prst="rect">
              <a:avLst/>
            </a:prstGeom>
            <a:solidFill>
              <a:srgbClr val="D9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743" name="Rectangle 180"/>
            <p:cNvSpPr>
              <a:spLocks noChangeArrowheads="1"/>
            </p:cNvSpPr>
            <p:nvPr/>
          </p:nvSpPr>
          <p:spPr bwMode="auto">
            <a:xfrm>
              <a:off x="612" y="2300"/>
              <a:ext cx="710" cy="705"/>
            </a:xfrm>
            <a:prstGeom prst="rect">
              <a:avLst/>
            </a:prstGeom>
            <a:solidFill>
              <a:srgbClr val="E2E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745" name="Rectangle 182"/>
            <p:cNvSpPr>
              <a:spLocks noChangeArrowheads="1"/>
            </p:cNvSpPr>
            <p:nvPr/>
          </p:nvSpPr>
          <p:spPr bwMode="auto">
            <a:xfrm>
              <a:off x="612" y="2997"/>
              <a:ext cx="4677" cy="117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746" name="Rectangle 183"/>
            <p:cNvSpPr>
              <a:spLocks noChangeArrowheads="1"/>
            </p:cNvSpPr>
            <p:nvPr/>
          </p:nvSpPr>
          <p:spPr bwMode="auto">
            <a:xfrm>
              <a:off x="612" y="3169"/>
              <a:ext cx="710" cy="361"/>
            </a:xfrm>
            <a:prstGeom prst="rect">
              <a:avLst/>
            </a:prstGeom>
            <a:solidFill>
              <a:srgbClr val="FCE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747" name="Rectangle 184"/>
            <p:cNvSpPr>
              <a:spLocks noChangeArrowheads="1"/>
            </p:cNvSpPr>
            <p:nvPr/>
          </p:nvSpPr>
          <p:spPr bwMode="auto">
            <a:xfrm flipH="1">
              <a:off x="5249" y="3169"/>
              <a:ext cx="29" cy="289"/>
            </a:xfrm>
            <a:prstGeom prst="rect">
              <a:avLst/>
            </a:prstGeom>
            <a:solidFill>
              <a:srgbClr val="FCE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748" name="Rectangle 185"/>
            <p:cNvSpPr>
              <a:spLocks noChangeArrowheads="1"/>
            </p:cNvSpPr>
            <p:nvPr/>
          </p:nvSpPr>
          <p:spPr bwMode="auto">
            <a:xfrm>
              <a:off x="612" y="3521"/>
              <a:ext cx="4600" cy="146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749" name="Rectangle 186"/>
            <p:cNvSpPr>
              <a:spLocks noChangeArrowheads="1"/>
            </p:cNvSpPr>
            <p:nvPr/>
          </p:nvSpPr>
          <p:spPr bwMode="auto">
            <a:xfrm>
              <a:off x="1596" y="1431"/>
              <a:ext cx="7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16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AB Katkısı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0" name="Rectangle 187"/>
            <p:cNvSpPr>
              <a:spLocks noChangeArrowheads="1"/>
            </p:cNvSpPr>
            <p:nvPr/>
          </p:nvSpPr>
          <p:spPr bwMode="auto">
            <a:xfrm>
              <a:off x="2765" y="1440"/>
              <a:ext cx="7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16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Eş-finansman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1" name="Rectangle 188"/>
            <p:cNvSpPr>
              <a:spLocks noChangeArrowheads="1"/>
            </p:cNvSpPr>
            <p:nvPr/>
          </p:nvSpPr>
          <p:spPr bwMode="auto">
            <a:xfrm>
              <a:off x="4415" y="1440"/>
              <a:ext cx="3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Toplam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2" name="Rectangle 189"/>
            <p:cNvSpPr>
              <a:spLocks noChangeArrowheads="1"/>
            </p:cNvSpPr>
            <p:nvPr/>
          </p:nvSpPr>
          <p:spPr bwMode="auto">
            <a:xfrm>
              <a:off x="645" y="1621"/>
              <a:ext cx="39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PO1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3" name="Rectangle 190"/>
            <p:cNvSpPr>
              <a:spLocks noChangeArrowheads="1"/>
            </p:cNvSpPr>
            <p:nvPr/>
          </p:nvSpPr>
          <p:spPr bwMode="auto">
            <a:xfrm>
              <a:off x="1399" y="1621"/>
              <a:ext cx="125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29.996.208,23 €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4" name="Rectangle 191"/>
            <p:cNvSpPr>
              <a:spLocks noChangeArrowheads="1"/>
            </p:cNvSpPr>
            <p:nvPr/>
          </p:nvSpPr>
          <p:spPr bwMode="auto">
            <a:xfrm>
              <a:off x="2721" y="1621"/>
              <a:ext cx="116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3.666.203,77 €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5" name="Rectangle 192"/>
            <p:cNvSpPr>
              <a:spLocks noChangeArrowheads="1"/>
            </p:cNvSpPr>
            <p:nvPr/>
          </p:nvSpPr>
          <p:spPr bwMode="auto">
            <a:xfrm>
              <a:off x="4087" y="1621"/>
              <a:ext cx="125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33.662.412,00 €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6" name="Rectangle 193"/>
            <p:cNvSpPr>
              <a:spLocks noChangeArrowheads="1"/>
            </p:cNvSpPr>
            <p:nvPr/>
          </p:nvSpPr>
          <p:spPr bwMode="auto">
            <a:xfrm>
              <a:off x="645" y="1793"/>
              <a:ext cx="5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SO1.1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7" name="Rectangle 194"/>
            <p:cNvSpPr>
              <a:spLocks noChangeArrowheads="1"/>
            </p:cNvSpPr>
            <p:nvPr/>
          </p:nvSpPr>
          <p:spPr bwMode="auto">
            <a:xfrm>
              <a:off x="1453" y="1793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11.998.483,29 €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8" name="Rectangle 195"/>
            <p:cNvSpPr>
              <a:spLocks noChangeArrowheads="1"/>
            </p:cNvSpPr>
            <p:nvPr/>
          </p:nvSpPr>
          <p:spPr bwMode="auto">
            <a:xfrm>
              <a:off x="2929" y="1793"/>
              <a:ext cx="114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1.466.481,51 €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9" name="Rectangle 196"/>
            <p:cNvSpPr>
              <a:spLocks noChangeArrowheads="1"/>
            </p:cNvSpPr>
            <p:nvPr/>
          </p:nvSpPr>
          <p:spPr bwMode="auto">
            <a:xfrm>
              <a:off x="4251" y="1793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13.464.964,80 €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0" name="Rectangle 197"/>
            <p:cNvSpPr>
              <a:spLocks noChangeArrowheads="1"/>
            </p:cNvSpPr>
            <p:nvPr/>
          </p:nvSpPr>
          <p:spPr bwMode="auto">
            <a:xfrm>
              <a:off x="645" y="1965"/>
              <a:ext cx="5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SO1.3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1" name="Rectangle 198"/>
            <p:cNvSpPr>
              <a:spLocks noChangeArrowheads="1"/>
            </p:cNvSpPr>
            <p:nvPr/>
          </p:nvSpPr>
          <p:spPr bwMode="auto">
            <a:xfrm>
              <a:off x="1453" y="1965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17.997.724,94 €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2" name="Rectangle 199"/>
            <p:cNvSpPr>
              <a:spLocks noChangeArrowheads="1"/>
            </p:cNvSpPr>
            <p:nvPr/>
          </p:nvSpPr>
          <p:spPr bwMode="auto">
            <a:xfrm>
              <a:off x="2929" y="1965"/>
              <a:ext cx="114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2.199.722,26 €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3" name="Rectangle 200"/>
            <p:cNvSpPr>
              <a:spLocks noChangeArrowheads="1"/>
            </p:cNvSpPr>
            <p:nvPr/>
          </p:nvSpPr>
          <p:spPr bwMode="auto">
            <a:xfrm>
              <a:off x="4251" y="1965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20.197.447,20 €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4" name="Rectangle 201"/>
            <p:cNvSpPr>
              <a:spLocks noChangeArrowheads="1"/>
            </p:cNvSpPr>
            <p:nvPr/>
          </p:nvSpPr>
          <p:spPr bwMode="auto">
            <a:xfrm>
              <a:off x="645" y="2145"/>
              <a:ext cx="39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PO2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5" name="Rectangle 202"/>
            <p:cNvSpPr>
              <a:spLocks noChangeArrowheads="1"/>
            </p:cNvSpPr>
            <p:nvPr/>
          </p:nvSpPr>
          <p:spPr bwMode="auto">
            <a:xfrm>
              <a:off x="1344" y="2145"/>
              <a:ext cx="125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43.640.856,90 €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6" name="Rectangle 203"/>
            <p:cNvSpPr>
              <a:spLocks noChangeArrowheads="1"/>
            </p:cNvSpPr>
            <p:nvPr/>
          </p:nvSpPr>
          <p:spPr bwMode="auto">
            <a:xfrm>
              <a:off x="2513" y="2145"/>
              <a:ext cx="116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5.333.883,30 €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7" name="Rectangle 204"/>
            <p:cNvSpPr>
              <a:spLocks noChangeArrowheads="1"/>
            </p:cNvSpPr>
            <p:nvPr/>
          </p:nvSpPr>
          <p:spPr bwMode="auto">
            <a:xfrm>
              <a:off x="3912" y="2145"/>
              <a:ext cx="125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48.974.740,20 €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8" name="Rectangle 205"/>
            <p:cNvSpPr>
              <a:spLocks noChangeArrowheads="1"/>
            </p:cNvSpPr>
            <p:nvPr/>
          </p:nvSpPr>
          <p:spPr bwMode="auto">
            <a:xfrm>
              <a:off x="645" y="2317"/>
              <a:ext cx="5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SO2.1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9" name="Rectangle 206"/>
            <p:cNvSpPr>
              <a:spLocks noChangeArrowheads="1"/>
            </p:cNvSpPr>
            <p:nvPr/>
          </p:nvSpPr>
          <p:spPr bwMode="auto">
            <a:xfrm>
              <a:off x="1453" y="2317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10.910.214,22 €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0" name="Rectangle 207"/>
            <p:cNvSpPr>
              <a:spLocks noChangeArrowheads="1"/>
            </p:cNvSpPr>
            <p:nvPr/>
          </p:nvSpPr>
          <p:spPr bwMode="auto">
            <a:xfrm>
              <a:off x="2929" y="2317"/>
              <a:ext cx="114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1.333.470,83 €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1" name="Rectangle 208"/>
            <p:cNvSpPr>
              <a:spLocks noChangeArrowheads="1"/>
            </p:cNvSpPr>
            <p:nvPr/>
          </p:nvSpPr>
          <p:spPr bwMode="auto">
            <a:xfrm>
              <a:off x="4251" y="2317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12.243.685,05 €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2" name="Rectangle 209"/>
            <p:cNvSpPr>
              <a:spLocks noChangeArrowheads="1"/>
            </p:cNvSpPr>
            <p:nvPr/>
          </p:nvSpPr>
          <p:spPr bwMode="auto">
            <a:xfrm>
              <a:off x="645" y="2489"/>
              <a:ext cx="5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SO2.4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3" name="Rectangle 210"/>
            <p:cNvSpPr>
              <a:spLocks noChangeArrowheads="1"/>
            </p:cNvSpPr>
            <p:nvPr/>
          </p:nvSpPr>
          <p:spPr bwMode="auto">
            <a:xfrm>
              <a:off x="1453" y="2489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10.910.214,22 €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4" name="Rectangle 211"/>
            <p:cNvSpPr>
              <a:spLocks noChangeArrowheads="1"/>
            </p:cNvSpPr>
            <p:nvPr/>
          </p:nvSpPr>
          <p:spPr bwMode="auto">
            <a:xfrm>
              <a:off x="2929" y="2489"/>
              <a:ext cx="114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1.333.470,83 €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5" name="Rectangle 212"/>
            <p:cNvSpPr>
              <a:spLocks noChangeArrowheads="1"/>
            </p:cNvSpPr>
            <p:nvPr/>
          </p:nvSpPr>
          <p:spPr bwMode="auto">
            <a:xfrm>
              <a:off x="4251" y="2489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12.243.685,05 €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6" name="Rectangle 213"/>
            <p:cNvSpPr>
              <a:spLocks noChangeArrowheads="1"/>
            </p:cNvSpPr>
            <p:nvPr/>
          </p:nvSpPr>
          <p:spPr bwMode="auto">
            <a:xfrm>
              <a:off x="645" y="2661"/>
              <a:ext cx="5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SO2.5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7" name="Rectangle 214"/>
            <p:cNvSpPr>
              <a:spLocks noChangeArrowheads="1"/>
            </p:cNvSpPr>
            <p:nvPr/>
          </p:nvSpPr>
          <p:spPr bwMode="auto">
            <a:xfrm>
              <a:off x="1453" y="2661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10.910.214,22 €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8" name="Rectangle 215"/>
            <p:cNvSpPr>
              <a:spLocks noChangeArrowheads="1"/>
            </p:cNvSpPr>
            <p:nvPr/>
          </p:nvSpPr>
          <p:spPr bwMode="auto">
            <a:xfrm>
              <a:off x="2929" y="2661"/>
              <a:ext cx="114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1.333.470,83 €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9" name="Rectangle 216"/>
            <p:cNvSpPr>
              <a:spLocks noChangeArrowheads="1"/>
            </p:cNvSpPr>
            <p:nvPr/>
          </p:nvSpPr>
          <p:spPr bwMode="auto">
            <a:xfrm>
              <a:off x="4251" y="2661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12.243.685,05 €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0" name="Rectangle 217"/>
            <p:cNvSpPr>
              <a:spLocks noChangeArrowheads="1"/>
            </p:cNvSpPr>
            <p:nvPr/>
          </p:nvSpPr>
          <p:spPr bwMode="auto">
            <a:xfrm>
              <a:off x="645" y="2833"/>
              <a:ext cx="5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SO2.6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1" name="Rectangle 218"/>
            <p:cNvSpPr>
              <a:spLocks noChangeArrowheads="1"/>
            </p:cNvSpPr>
            <p:nvPr/>
          </p:nvSpPr>
          <p:spPr bwMode="auto">
            <a:xfrm>
              <a:off x="1453" y="2833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10.910.214,22 €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2" name="Rectangle 219"/>
            <p:cNvSpPr>
              <a:spLocks noChangeArrowheads="1"/>
            </p:cNvSpPr>
            <p:nvPr/>
          </p:nvSpPr>
          <p:spPr bwMode="auto">
            <a:xfrm>
              <a:off x="2929" y="2833"/>
              <a:ext cx="114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1.333.470,83 €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3" name="Rectangle 220"/>
            <p:cNvSpPr>
              <a:spLocks noChangeArrowheads="1"/>
            </p:cNvSpPr>
            <p:nvPr/>
          </p:nvSpPr>
          <p:spPr bwMode="auto">
            <a:xfrm>
              <a:off x="4251" y="2833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12.243.685,05 €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4" name="Rectangle 221"/>
            <p:cNvSpPr>
              <a:spLocks noChangeArrowheads="1"/>
            </p:cNvSpPr>
            <p:nvPr/>
          </p:nvSpPr>
          <p:spPr bwMode="auto">
            <a:xfrm>
              <a:off x="645" y="3014"/>
              <a:ext cx="39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PO4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5" name="Rectangle 222"/>
            <p:cNvSpPr>
              <a:spLocks noChangeArrowheads="1"/>
            </p:cNvSpPr>
            <p:nvPr/>
          </p:nvSpPr>
          <p:spPr bwMode="auto">
            <a:xfrm>
              <a:off x="1344" y="3014"/>
              <a:ext cx="125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21.997.219,37 €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6" name="Rectangle 223"/>
            <p:cNvSpPr>
              <a:spLocks noChangeArrowheads="1"/>
            </p:cNvSpPr>
            <p:nvPr/>
          </p:nvSpPr>
          <p:spPr bwMode="auto">
            <a:xfrm>
              <a:off x="2513" y="3014"/>
              <a:ext cx="116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2.688.549,43 €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7" name="Rectangle 224"/>
            <p:cNvSpPr>
              <a:spLocks noChangeArrowheads="1"/>
            </p:cNvSpPr>
            <p:nvPr/>
          </p:nvSpPr>
          <p:spPr bwMode="auto">
            <a:xfrm>
              <a:off x="3912" y="3014"/>
              <a:ext cx="125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24.685.768,80 €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8" name="Rectangle 225"/>
            <p:cNvSpPr>
              <a:spLocks noChangeArrowheads="1"/>
            </p:cNvSpPr>
            <p:nvPr/>
          </p:nvSpPr>
          <p:spPr bwMode="auto">
            <a:xfrm>
              <a:off x="645" y="3186"/>
              <a:ext cx="5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SO4.2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9" name="Rectangle 226"/>
            <p:cNvSpPr>
              <a:spLocks noChangeArrowheads="1"/>
            </p:cNvSpPr>
            <p:nvPr/>
          </p:nvSpPr>
          <p:spPr bwMode="auto">
            <a:xfrm>
              <a:off x="1453" y="3186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14.958.109,17 €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0" name="Rectangle 227"/>
            <p:cNvSpPr>
              <a:spLocks noChangeArrowheads="1"/>
            </p:cNvSpPr>
            <p:nvPr/>
          </p:nvSpPr>
          <p:spPr bwMode="auto">
            <a:xfrm>
              <a:off x="2929" y="3186"/>
              <a:ext cx="114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1.828.213,61 €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1" name="Rectangle 228"/>
            <p:cNvSpPr>
              <a:spLocks noChangeArrowheads="1"/>
            </p:cNvSpPr>
            <p:nvPr/>
          </p:nvSpPr>
          <p:spPr bwMode="auto">
            <a:xfrm>
              <a:off x="4251" y="3186"/>
              <a:ext cx="12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16.786.322,78 €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2" name="Rectangle 229"/>
            <p:cNvSpPr>
              <a:spLocks noChangeArrowheads="1"/>
            </p:cNvSpPr>
            <p:nvPr/>
          </p:nvSpPr>
          <p:spPr bwMode="auto">
            <a:xfrm>
              <a:off x="645" y="3358"/>
              <a:ext cx="5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SO4.5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3" name="Rectangle 230"/>
            <p:cNvSpPr>
              <a:spLocks noChangeArrowheads="1"/>
            </p:cNvSpPr>
            <p:nvPr/>
          </p:nvSpPr>
          <p:spPr bwMode="auto">
            <a:xfrm>
              <a:off x="1530" y="3358"/>
              <a:ext cx="114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7.039.110,20 €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4" name="Rectangle 231"/>
            <p:cNvSpPr>
              <a:spLocks noChangeArrowheads="1"/>
            </p:cNvSpPr>
            <p:nvPr/>
          </p:nvSpPr>
          <p:spPr bwMode="auto">
            <a:xfrm>
              <a:off x="3049" y="3358"/>
              <a:ext cx="10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860.335,82 €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5" name="Rectangle 232"/>
            <p:cNvSpPr>
              <a:spLocks noChangeArrowheads="1"/>
            </p:cNvSpPr>
            <p:nvPr/>
          </p:nvSpPr>
          <p:spPr bwMode="auto">
            <a:xfrm>
              <a:off x="4328" y="3358"/>
              <a:ext cx="114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7.899.446,02 €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6" name="Rectangle 233"/>
            <p:cNvSpPr>
              <a:spLocks noChangeArrowheads="1"/>
            </p:cNvSpPr>
            <p:nvPr/>
          </p:nvSpPr>
          <p:spPr bwMode="auto">
            <a:xfrm>
              <a:off x="645" y="3530"/>
              <a:ext cx="47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ISO1 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7" name="Rectangle 234"/>
            <p:cNvSpPr>
              <a:spLocks noChangeArrowheads="1"/>
            </p:cNvSpPr>
            <p:nvPr/>
          </p:nvSpPr>
          <p:spPr bwMode="auto">
            <a:xfrm>
              <a:off x="984" y="3530"/>
              <a:ext cx="61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(SO1.6)</a:t>
              </a: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8" name="Rectangle 235"/>
            <p:cNvSpPr>
              <a:spLocks noChangeArrowheads="1"/>
            </p:cNvSpPr>
            <p:nvPr/>
          </p:nvSpPr>
          <p:spPr bwMode="auto">
            <a:xfrm>
              <a:off x="1344" y="3538"/>
              <a:ext cx="116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7.998.988,86 €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9" name="Rectangle 236"/>
            <p:cNvSpPr>
              <a:spLocks noChangeArrowheads="1"/>
            </p:cNvSpPr>
            <p:nvPr/>
          </p:nvSpPr>
          <p:spPr bwMode="auto">
            <a:xfrm>
              <a:off x="2513" y="3538"/>
              <a:ext cx="102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977.654,34 €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00" name="Rectangle 237"/>
            <p:cNvSpPr>
              <a:spLocks noChangeArrowheads="1"/>
            </p:cNvSpPr>
            <p:nvPr/>
          </p:nvSpPr>
          <p:spPr bwMode="auto">
            <a:xfrm>
              <a:off x="3912" y="3538"/>
              <a:ext cx="116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8.976.643,20 €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01" name="Rectangle 238"/>
            <p:cNvSpPr>
              <a:spLocks noChangeArrowheads="1"/>
            </p:cNvSpPr>
            <p:nvPr/>
          </p:nvSpPr>
          <p:spPr bwMode="auto">
            <a:xfrm>
              <a:off x="645" y="3719"/>
              <a:ext cx="56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TOTAL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02" name="Rectangle 239"/>
            <p:cNvSpPr>
              <a:spLocks noChangeArrowheads="1"/>
            </p:cNvSpPr>
            <p:nvPr/>
          </p:nvSpPr>
          <p:spPr bwMode="auto">
            <a:xfrm>
              <a:off x="1377" y="3719"/>
              <a:ext cx="13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103.633.273,35 €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03" name="Rectangle 240"/>
            <p:cNvSpPr>
              <a:spLocks noChangeArrowheads="1"/>
            </p:cNvSpPr>
            <p:nvPr/>
          </p:nvSpPr>
          <p:spPr bwMode="auto">
            <a:xfrm>
              <a:off x="2852" y="3719"/>
              <a:ext cx="125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12.666.290,85 €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04" name="Rectangle 241"/>
            <p:cNvSpPr>
              <a:spLocks noChangeArrowheads="1"/>
            </p:cNvSpPr>
            <p:nvPr/>
          </p:nvSpPr>
          <p:spPr bwMode="auto">
            <a:xfrm>
              <a:off x="4175" y="3719"/>
              <a:ext cx="13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116.299.564,20 €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05" name="Rectangle 242"/>
            <p:cNvSpPr>
              <a:spLocks noChangeArrowheads="1"/>
            </p:cNvSpPr>
            <p:nvPr/>
          </p:nvSpPr>
          <p:spPr bwMode="auto">
            <a:xfrm>
              <a:off x="1421" y="99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06" name="Rectangle 243"/>
            <p:cNvSpPr>
              <a:spLocks noChangeArrowheads="1"/>
            </p:cNvSpPr>
            <p:nvPr/>
          </p:nvSpPr>
          <p:spPr bwMode="auto">
            <a:xfrm>
              <a:off x="612" y="718"/>
              <a:ext cx="11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07" name="Line 244"/>
            <p:cNvSpPr>
              <a:spLocks noChangeShapeType="1"/>
            </p:cNvSpPr>
            <p:nvPr/>
          </p:nvSpPr>
          <p:spPr bwMode="auto">
            <a:xfrm flipV="1">
              <a:off x="5278" y="71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08" name="Rectangle 245"/>
            <p:cNvSpPr>
              <a:spLocks noChangeArrowheads="1"/>
            </p:cNvSpPr>
            <p:nvPr/>
          </p:nvSpPr>
          <p:spPr bwMode="auto">
            <a:xfrm>
              <a:off x="5278" y="709"/>
              <a:ext cx="11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09" name="Rectangle 246"/>
            <p:cNvSpPr>
              <a:spLocks noChangeArrowheads="1"/>
            </p:cNvSpPr>
            <p:nvPr/>
          </p:nvSpPr>
          <p:spPr bwMode="auto">
            <a:xfrm>
              <a:off x="1311" y="718"/>
              <a:ext cx="11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10" name="Rectangle 247"/>
            <p:cNvSpPr>
              <a:spLocks noChangeArrowheads="1"/>
            </p:cNvSpPr>
            <p:nvPr/>
          </p:nvSpPr>
          <p:spPr bwMode="auto">
            <a:xfrm>
              <a:off x="2481" y="718"/>
              <a:ext cx="11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11" name="Rectangle 248"/>
            <p:cNvSpPr>
              <a:spLocks noChangeArrowheads="1"/>
            </p:cNvSpPr>
            <p:nvPr/>
          </p:nvSpPr>
          <p:spPr bwMode="auto">
            <a:xfrm>
              <a:off x="3879" y="718"/>
              <a:ext cx="11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23" name="Line 260"/>
            <p:cNvSpPr>
              <a:spLocks noChangeShapeType="1"/>
            </p:cNvSpPr>
            <p:nvPr/>
          </p:nvSpPr>
          <p:spPr bwMode="auto">
            <a:xfrm>
              <a:off x="623" y="1776"/>
              <a:ext cx="46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24" name="Rectangle 261"/>
            <p:cNvSpPr>
              <a:spLocks noChangeArrowheads="1"/>
            </p:cNvSpPr>
            <p:nvPr/>
          </p:nvSpPr>
          <p:spPr bwMode="auto">
            <a:xfrm>
              <a:off x="623" y="1776"/>
              <a:ext cx="464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25" name="Line 262"/>
            <p:cNvSpPr>
              <a:spLocks noChangeShapeType="1"/>
            </p:cNvSpPr>
            <p:nvPr/>
          </p:nvSpPr>
          <p:spPr bwMode="auto">
            <a:xfrm>
              <a:off x="623" y="1948"/>
              <a:ext cx="46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26" name="Rectangle 263"/>
            <p:cNvSpPr>
              <a:spLocks noChangeArrowheads="1"/>
            </p:cNvSpPr>
            <p:nvPr/>
          </p:nvSpPr>
          <p:spPr bwMode="auto">
            <a:xfrm>
              <a:off x="623" y="1948"/>
              <a:ext cx="464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27" name="Line 264"/>
            <p:cNvSpPr>
              <a:spLocks noChangeShapeType="1"/>
            </p:cNvSpPr>
            <p:nvPr/>
          </p:nvSpPr>
          <p:spPr bwMode="auto">
            <a:xfrm>
              <a:off x="1311" y="1612"/>
              <a:ext cx="0" cy="5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28" name="Rectangle 265"/>
            <p:cNvSpPr>
              <a:spLocks noChangeArrowheads="1"/>
            </p:cNvSpPr>
            <p:nvPr/>
          </p:nvSpPr>
          <p:spPr bwMode="auto">
            <a:xfrm>
              <a:off x="1311" y="1612"/>
              <a:ext cx="11" cy="5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29" name="Line 266"/>
            <p:cNvSpPr>
              <a:spLocks noChangeShapeType="1"/>
            </p:cNvSpPr>
            <p:nvPr/>
          </p:nvSpPr>
          <p:spPr bwMode="auto">
            <a:xfrm>
              <a:off x="2481" y="1612"/>
              <a:ext cx="0" cy="5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30" name="Rectangle 267"/>
            <p:cNvSpPr>
              <a:spLocks noChangeArrowheads="1"/>
            </p:cNvSpPr>
            <p:nvPr/>
          </p:nvSpPr>
          <p:spPr bwMode="auto">
            <a:xfrm>
              <a:off x="2481" y="1612"/>
              <a:ext cx="11" cy="5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31" name="Line 268"/>
            <p:cNvSpPr>
              <a:spLocks noChangeShapeType="1"/>
            </p:cNvSpPr>
            <p:nvPr/>
          </p:nvSpPr>
          <p:spPr bwMode="auto">
            <a:xfrm>
              <a:off x="3879" y="1612"/>
              <a:ext cx="0" cy="5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32" name="Rectangle 269"/>
            <p:cNvSpPr>
              <a:spLocks noChangeArrowheads="1"/>
            </p:cNvSpPr>
            <p:nvPr/>
          </p:nvSpPr>
          <p:spPr bwMode="auto">
            <a:xfrm>
              <a:off x="3879" y="1612"/>
              <a:ext cx="11" cy="5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33" name="Line 270"/>
            <p:cNvSpPr>
              <a:spLocks noChangeShapeType="1"/>
            </p:cNvSpPr>
            <p:nvPr/>
          </p:nvSpPr>
          <p:spPr bwMode="auto">
            <a:xfrm>
              <a:off x="623" y="2300"/>
              <a:ext cx="46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34" name="Rectangle 271"/>
            <p:cNvSpPr>
              <a:spLocks noChangeArrowheads="1"/>
            </p:cNvSpPr>
            <p:nvPr/>
          </p:nvSpPr>
          <p:spPr bwMode="auto">
            <a:xfrm>
              <a:off x="623" y="2300"/>
              <a:ext cx="464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35" name="Line 272"/>
            <p:cNvSpPr>
              <a:spLocks noChangeShapeType="1"/>
            </p:cNvSpPr>
            <p:nvPr/>
          </p:nvSpPr>
          <p:spPr bwMode="auto">
            <a:xfrm>
              <a:off x="623" y="2472"/>
              <a:ext cx="46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36" name="Rectangle 273"/>
            <p:cNvSpPr>
              <a:spLocks noChangeArrowheads="1"/>
            </p:cNvSpPr>
            <p:nvPr/>
          </p:nvSpPr>
          <p:spPr bwMode="auto">
            <a:xfrm>
              <a:off x="623" y="2472"/>
              <a:ext cx="464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37" name="Line 274"/>
            <p:cNvSpPr>
              <a:spLocks noChangeShapeType="1"/>
            </p:cNvSpPr>
            <p:nvPr/>
          </p:nvSpPr>
          <p:spPr bwMode="auto">
            <a:xfrm>
              <a:off x="623" y="2644"/>
              <a:ext cx="46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38" name="Rectangle 275"/>
            <p:cNvSpPr>
              <a:spLocks noChangeArrowheads="1"/>
            </p:cNvSpPr>
            <p:nvPr/>
          </p:nvSpPr>
          <p:spPr bwMode="auto">
            <a:xfrm>
              <a:off x="623" y="2644"/>
              <a:ext cx="464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39" name="Line 276"/>
            <p:cNvSpPr>
              <a:spLocks noChangeShapeType="1"/>
            </p:cNvSpPr>
            <p:nvPr/>
          </p:nvSpPr>
          <p:spPr bwMode="auto">
            <a:xfrm>
              <a:off x="623" y="2816"/>
              <a:ext cx="46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40" name="Rectangle 277"/>
            <p:cNvSpPr>
              <a:spLocks noChangeArrowheads="1"/>
            </p:cNvSpPr>
            <p:nvPr/>
          </p:nvSpPr>
          <p:spPr bwMode="auto">
            <a:xfrm>
              <a:off x="623" y="2816"/>
              <a:ext cx="464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41" name="Line 278"/>
            <p:cNvSpPr>
              <a:spLocks noChangeShapeType="1"/>
            </p:cNvSpPr>
            <p:nvPr/>
          </p:nvSpPr>
          <p:spPr bwMode="auto">
            <a:xfrm>
              <a:off x="1311" y="2137"/>
              <a:ext cx="0" cy="8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42" name="Rectangle 279"/>
            <p:cNvSpPr>
              <a:spLocks noChangeArrowheads="1"/>
            </p:cNvSpPr>
            <p:nvPr/>
          </p:nvSpPr>
          <p:spPr bwMode="auto">
            <a:xfrm>
              <a:off x="1311" y="2137"/>
              <a:ext cx="11" cy="8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43" name="Line 280"/>
            <p:cNvSpPr>
              <a:spLocks noChangeShapeType="1"/>
            </p:cNvSpPr>
            <p:nvPr/>
          </p:nvSpPr>
          <p:spPr bwMode="auto">
            <a:xfrm>
              <a:off x="2481" y="2137"/>
              <a:ext cx="0" cy="8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44" name="Rectangle 281"/>
            <p:cNvSpPr>
              <a:spLocks noChangeArrowheads="1"/>
            </p:cNvSpPr>
            <p:nvPr/>
          </p:nvSpPr>
          <p:spPr bwMode="auto">
            <a:xfrm>
              <a:off x="2481" y="2137"/>
              <a:ext cx="11" cy="8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45" name="Line 282"/>
            <p:cNvSpPr>
              <a:spLocks noChangeShapeType="1"/>
            </p:cNvSpPr>
            <p:nvPr/>
          </p:nvSpPr>
          <p:spPr bwMode="auto">
            <a:xfrm>
              <a:off x="3879" y="2137"/>
              <a:ext cx="0" cy="8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46" name="Rectangle 283"/>
            <p:cNvSpPr>
              <a:spLocks noChangeArrowheads="1"/>
            </p:cNvSpPr>
            <p:nvPr/>
          </p:nvSpPr>
          <p:spPr bwMode="auto">
            <a:xfrm>
              <a:off x="3879" y="2137"/>
              <a:ext cx="11" cy="8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47" name="Line 284"/>
            <p:cNvSpPr>
              <a:spLocks noChangeShapeType="1"/>
            </p:cNvSpPr>
            <p:nvPr/>
          </p:nvSpPr>
          <p:spPr bwMode="auto">
            <a:xfrm>
              <a:off x="623" y="3169"/>
              <a:ext cx="46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48" name="Rectangle 285"/>
            <p:cNvSpPr>
              <a:spLocks noChangeArrowheads="1"/>
            </p:cNvSpPr>
            <p:nvPr/>
          </p:nvSpPr>
          <p:spPr bwMode="auto">
            <a:xfrm>
              <a:off x="623" y="3169"/>
              <a:ext cx="464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49" name="Line 286"/>
            <p:cNvSpPr>
              <a:spLocks noChangeShapeType="1"/>
            </p:cNvSpPr>
            <p:nvPr/>
          </p:nvSpPr>
          <p:spPr bwMode="auto">
            <a:xfrm>
              <a:off x="623" y="3341"/>
              <a:ext cx="46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50" name="Rectangle 287"/>
            <p:cNvSpPr>
              <a:spLocks noChangeArrowheads="1"/>
            </p:cNvSpPr>
            <p:nvPr/>
          </p:nvSpPr>
          <p:spPr bwMode="auto">
            <a:xfrm>
              <a:off x="623" y="3341"/>
              <a:ext cx="464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51" name="Line 288"/>
            <p:cNvSpPr>
              <a:spLocks noChangeShapeType="1"/>
            </p:cNvSpPr>
            <p:nvPr/>
          </p:nvSpPr>
          <p:spPr bwMode="auto">
            <a:xfrm>
              <a:off x="1311" y="3005"/>
              <a:ext cx="0" cy="5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52" name="Rectangle 289"/>
            <p:cNvSpPr>
              <a:spLocks noChangeArrowheads="1"/>
            </p:cNvSpPr>
            <p:nvPr/>
          </p:nvSpPr>
          <p:spPr bwMode="auto">
            <a:xfrm>
              <a:off x="1311" y="3005"/>
              <a:ext cx="11" cy="5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53" name="Line 290"/>
            <p:cNvSpPr>
              <a:spLocks noChangeShapeType="1"/>
            </p:cNvSpPr>
            <p:nvPr/>
          </p:nvSpPr>
          <p:spPr bwMode="auto">
            <a:xfrm>
              <a:off x="2481" y="3005"/>
              <a:ext cx="0" cy="5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54" name="Rectangle 291"/>
            <p:cNvSpPr>
              <a:spLocks noChangeArrowheads="1"/>
            </p:cNvSpPr>
            <p:nvPr/>
          </p:nvSpPr>
          <p:spPr bwMode="auto">
            <a:xfrm>
              <a:off x="2481" y="3005"/>
              <a:ext cx="11" cy="5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55" name="Line 292"/>
            <p:cNvSpPr>
              <a:spLocks noChangeShapeType="1"/>
            </p:cNvSpPr>
            <p:nvPr/>
          </p:nvSpPr>
          <p:spPr bwMode="auto">
            <a:xfrm>
              <a:off x="3879" y="3005"/>
              <a:ext cx="0" cy="5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56" name="Rectangle 293"/>
            <p:cNvSpPr>
              <a:spLocks noChangeArrowheads="1"/>
            </p:cNvSpPr>
            <p:nvPr/>
          </p:nvSpPr>
          <p:spPr bwMode="auto">
            <a:xfrm>
              <a:off x="3879" y="3005"/>
              <a:ext cx="11" cy="5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57" name="Line 294"/>
            <p:cNvSpPr>
              <a:spLocks noChangeShapeType="1"/>
            </p:cNvSpPr>
            <p:nvPr/>
          </p:nvSpPr>
          <p:spPr bwMode="auto">
            <a:xfrm>
              <a:off x="1311" y="3530"/>
              <a:ext cx="0" cy="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58" name="Rectangle 295"/>
            <p:cNvSpPr>
              <a:spLocks noChangeArrowheads="1"/>
            </p:cNvSpPr>
            <p:nvPr/>
          </p:nvSpPr>
          <p:spPr bwMode="auto">
            <a:xfrm>
              <a:off x="1311" y="3530"/>
              <a:ext cx="11" cy="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59" name="Line 296"/>
            <p:cNvSpPr>
              <a:spLocks noChangeShapeType="1"/>
            </p:cNvSpPr>
            <p:nvPr/>
          </p:nvSpPr>
          <p:spPr bwMode="auto">
            <a:xfrm>
              <a:off x="2481" y="3530"/>
              <a:ext cx="0" cy="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60" name="Rectangle 297"/>
            <p:cNvSpPr>
              <a:spLocks noChangeArrowheads="1"/>
            </p:cNvSpPr>
            <p:nvPr/>
          </p:nvSpPr>
          <p:spPr bwMode="auto">
            <a:xfrm>
              <a:off x="2481" y="3530"/>
              <a:ext cx="11" cy="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61" name="Line 298"/>
            <p:cNvSpPr>
              <a:spLocks noChangeShapeType="1"/>
            </p:cNvSpPr>
            <p:nvPr/>
          </p:nvSpPr>
          <p:spPr bwMode="auto">
            <a:xfrm>
              <a:off x="3879" y="3530"/>
              <a:ext cx="0" cy="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62" name="Rectangle 299"/>
            <p:cNvSpPr>
              <a:spLocks noChangeArrowheads="1"/>
            </p:cNvSpPr>
            <p:nvPr/>
          </p:nvSpPr>
          <p:spPr bwMode="auto">
            <a:xfrm>
              <a:off x="3879" y="3530"/>
              <a:ext cx="11" cy="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63" name="Rectangle 300"/>
            <p:cNvSpPr>
              <a:spLocks noChangeArrowheads="1"/>
            </p:cNvSpPr>
            <p:nvPr/>
          </p:nvSpPr>
          <p:spPr bwMode="auto">
            <a:xfrm>
              <a:off x="601" y="1595"/>
              <a:ext cx="22" cy="22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64" name="Line 301"/>
            <p:cNvSpPr>
              <a:spLocks noChangeShapeType="1"/>
            </p:cNvSpPr>
            <p:nvPr/>
          </p:nvSpPr>
          <p:spPr bwMode="auto">
            <a:xfrm>
              <a:off x="1311" y="3710"/>
              <a:ext cx="0" cy="1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65" name="Rectangle 302"/>
            <p:cNvSpPr>
              <a:spLocks noChangeArrowheads="1"/>
            </p:cNvSpPr>
            <p:nvPr/>
          </p:nvSpPr>
          <p:spPr bwMode="auto">
            <a:xfrm>
              <a:off x="1311" y="3710"/>
              <a:ext cx="11" cy="1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66" name="Line 303"/>
            <p:cNvSpPr>
              <a:spLocks noChangeShapeType="1"/>
            </p:cNvSpPr>
            <p:nvPr/>
          </p:nvSpPr>
          <p:spPr bwMode="auto">
            <a:xfrm>
              <a:off x="2481" y="3710"/>
              <a:ext cx="0" cy="1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67" name="Rectangle 304"/>
            <p:cNvSpPr>
              <a:spLocks noChangeArrowheads="1"/>
            </p:cNvSpPr>
            <p:nvPr/>
          </p:nvSpPr>
          <p:spPr bwMode="auto">
            <a:xfrm>
              <a:off x="2481" y="3710"/>
              <a:ext cx="11" cy="1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68" name="Line 305"/>
            <p:cNvSpPr>
              <a:spLocks noChangeShapeType="1"/>
            </p:cNvSpPr>
            <p:nvPr/>
          </p:nvSpPr>
          <p:spPr bwMode="auto">
            <a:xfrm>
              <a:off x="3879" y="3710"/>
              <a:ext cx="0" cy="1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69" name="Rectangle 306"/>
            <p:cNvSpPr>
              <a:spLocks noChangeArrowheads="1"/>
            </p:cNvSpPr>
            <p:nvPr/>
          </p:nvSpPr>
          <p:spPr bwMode="auto">
            <a:xfrm>
              <a:off x="3879" y="3710"/>
              <a:ext cx="11" cy="1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70" name="Rectangle 307"/>
            <p:cNvSpPr>
              <a:spLocks noChangeArrowheads="1"/>
            </p:cNvSpPr>
            <p:nvPr/>
          </p:nvSpPr>
          <p:spPr bwMode="auto">
            <a:xfrm>
              <a:off x="5267" y="1612"/>
              <a:ext cx="22" cy="22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71" name="Line 308"/>
            <p:cNvSpPr>
              <a:spLocks noChangeShapeType="1"/>
            </p:cNvSpPr>
            <p:nvPr/>
          </p:nvSpPr>
          <p:spPr bwMode="auto">
            <a:xfrm>
              <a:off x="612" y="38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72" name="Rectangle 309"/>
            <p:cNvSpPr>
              <a:spLocks noChangeArrowheads="1"/>
            </p:cNvSpPr>
            <p:nvPr/>
          </p:nvSpPr>
          <p:spPr bwMode="auto">
            <a:xfrm>
              <a:off x="612" y="3891"/>
              <a:ext cx="11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73" name="Line 310"/>
            <p:cNvSpPr>
              <a:spLocks noChangeShapeType="1"/>
            </p:cNvSpPr>
            <p:nvPr/>
          </p:nvSpPr>
          <p:spPr bwMode="auto">
            <a:xfrm>
              <a:off x="1311" y="38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74" name="Rectangle 311"/>
            <p:cNvSpPr>
              <a:spLocks noChangeArrowheads="1"/>
            </p:cNvSpPr>
            <p:nvPr/>
          </p:nvSpPr>
          <p:spPr bwMode="auto">
            <a:xfrm>
              <a:off x="1311" y="3891"/>
              <a:ext cx="11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75" name="Line 312"/>
            <p:cNvSpPr>
              <a:spLocks noChangeShapeType="1"/>
            </p:cNvSpPr>
            <p:nvPr/>
          </p:nvSpPr>
          <p:spPr bwMode="auto">
            <a:xfrm>
              <a:off x="2481" y="38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76" name="Rectangle 313"/>
            <p:cNvSpPr>
              <a:spLocks noChangeArrowheads="1"/>
            </p:cNvSpPr>
            <p:nvPr/>
          </p:nvSpPr>
          <p:spPr bwMode="auto">
            <a:xfrm>
              <a:off x="2481" y="3891"/>
              <a:ext cx="11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77" name="Line 314"/>
            <p:cNvSpPr>
              <a:spLocks noChangeShapeType="1"/>
            </p:cNvSpPr>
            <p:nvPr/>
          </p:nvSpPr>
          <p:spPr bwMode="auto">
            <a:xfrm>
              <a:off x="3879" y="38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78" name="Rectangle 315"/>
            <p:cNvSpPr>
              <a:spLocks noChangeArrowheads="1"/>
            </p:cNvSpPr>
            <p:nvPr/>
          </p:nvSpPr>
          <p:spPr bwMode="auto">
            <a:xfrm>
              <a:off x="3879" y="3891"/>
              <a:ext cx="11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79" name="Line 316"/>
            <p:cNvSpPr>
              <a:spLocks noChangeShapeType="1"/>
            </p:cNvSpPr>
            <p:nvPr/>
          </p:nvSpPr>
          <p:spPr bwMode="auto">
            <a:xfrm>
              <a:off x="5278" y="38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80" name="Rectangle 317"/>
            <p:cNvSpPr>
              <a:spLocks noChangeArrowheads="1"/>
            </p:cNvSpPr>
            <p:nvPr/>
          </p:nvSpPr>
          <p:spPr bwMode="auto">
            <a:xfrm>
              <a:off x="5278" y="3891"/>
              <a:ext cx="11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81" name="Rectangle 318"/>
            <p:cNvSpPr>
              <a:spLocks noChangeArrowheads="1"/>
            </p:cNvSpPr>
            <p:nvPr/>
          </p:nvSpPr>
          <p:spPr bwMode="auto">
            <a:xfrm>
              <a:off x="5289" y="709"/>
              <a:ext cx="11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83" name="Rectangle 320"/>
            <p:cNvSpPr>
              <a:spLocks noChangeArrowheads="1"/>
            </p:cNvSpPr>
            <p:nvPr/>
          </p:nvSpPr>
          <p:spPr bwMode="auto">
            <a:xfrm>
              <a:off x="623" y="1595"/>
              <a:ext cx="467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84" name="Line 321"/>
            <p:cNvSpPr>
              <a:spLocks noChangeShapeType="1"/>
            </p:cNvSpPr>
            <p:nvPr/>
          </p:nvSpPr>
          <p:spPr bwMode="auto">
            <a:xfrm>
              <a:off x="5289" y="177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85" name="Rectangle 322"/>
            <p:cNvSpPr>
              <a:spLocks noChangeArrowheads="1"/>
            </p:cNvSpPr>
            <p:nvPr/>
          </p:nvSpPr>
          <p:spPr bwMode="auto">
            <a:xfrm>
              <a:off x="5289" y="1776"/>
              <a:ext cx="1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86" name="Line 323"/>
            <p:cNvSpPr>
              <a:spLocks noChangeShapeType="1"/>
            </p:cNvSpPr>
            <p:nvPr/>
          </p:nvSpPr>
          <p:spPr bwMode="auto">
            <a:xfrm>
              <a:off x="5289" y="194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87" name="Rectangle 324"/>
            <p:cNvSpPr>
              <a:spLocks noChangeArrowheads="1"/>
            </p:cNvSpPr>
            <p:nvPr/>
          </p:nvSpPr>
          <p:spPr bwMode="auto">
            <a:xfrm>
              <a:off x="5289" y="1948"/>
              <a:ext cx="1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88" name="Rectangle 325"/>
            <p:cNvSpPr>
              <a:spLocks noChangeArrowheads="1"/>
            </p:cNvSpPr>
            <p:nvPr/>
          </p:nvSpPr>
          <p:spPr bwMode="auto">
            <a:xfrm>
              <a:off x="623" y="2120"/>
              <a:ext cx="467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89" name="Line 326"/>
            <p:cNvSpPr>
              <a:spLocks noChangeShapeType="1"/>
            </p:cNvSpPr>
            <p:nvPr/>
          </p:nvSpPr>
          <p:spPr bwMode="auto">
            <a:xfrm>
              <a:off x="5289" y="2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90" name="Rectangle 327"/>
            <p:cNvSpPr>
              <a:spLocks noChangeArrowheads="1"/>
            </p:cNvSpPr>
            <p:nvPr/>
          </p:nvSpPr>
          <p:spPr bwMode="auto">
            <a:xfrm>
              <a:off x="5289" y="2300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91" name="Line 328"/>
            <p:cNvSpPr>
              <a:spLocks noChangeShapeType="1"/>
            </p:cNvSpPr>
            <p:nvPr/>
          </p:nvSpPr>
          <p:spPr bwMode="auto">
            <a:xfrm>
              <a:off x="5289" y="24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92" name="Rectangle 329"/>
            <p:cNvSpPr>
              <a:spLocks noChangeArrowheads="1"/>
            </p:cNvSpPr>
            <p:nvPr/>
          </p:nvSpPr>
          <p:spPr bwMode="auto">
            <a:xfrm>
              <a:off x="5289" y="247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93" name="Line 330"/>
            <p:cNvSpPr>
              <a:spLocks noChangeShapeType="1"/>
            </p:cNvSpPr>
            <p:nvPr/>
          </p:nvSpPr>
          <p:spPr bwMode="auto">
            <a:xfrm>
              <a:off x="5289" y="264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94" name="Rectangle 331"/>
            <p:cNvSpPr>
              <a:spLocks noChangeArrowheads="1"/>
            </p:cNvSpPr>
            <p:nvPr/>
          </p:nvSpPr>
          <p:spPr bwMode="auto">
            <a:xfrm>
              <a:off x="5289" y="2644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95" name="Line 332"/>
            <p:cNvSpPr>
              <a:spLocks noChangeShapeType="1"/>
            </p:cNvSpPr>
            <p:nvPr/>
          </p:nvSpPr>
          <p:spPr bwMode="auto">
            <a:xfrm>
              <a:off x="5289" y="281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96" name="Rectangle 333"/>
            <p:cNvSpPr>
              <a:spLocks noChangeArrowheads="1"/>
            </p:cNvSpPr>
            <p:nvPr/>
          </p:nvSpPr>
          <p:spPr bwMode="auto">
            <a:xfrm>
              <a:off x="5289" y="2816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97" name="Rectangle 334"/>
            <p:cNvSpPr>
              <a:spLocks noChangeArrowheads="1"/>
            </p:cNvSpPr>
            <p:nvPr/>
          </p:nvSpPr>
          <p:spPr bwMode="auto">
            <a:xfrm>
              <a:off x="623" y="2988"/>
              <a:ext cx="467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98" name="Line 335"/>
            <p:cNvSpPr>
              <a:spLocks noChangeShapeType="1"/>
            </p:cNvSpPr>
            <p:nvPr/>
          </p:nvSpPr>
          <p:spPr bwMode="auto">
            <a:xfrm>
              <a:off x="5289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99" name="Rectangle 336"/>
            <p:cNvSpPr>
              <a:spLocks noChangeArrowheads="1"/>
            </p:cNvSpPr>
            <p:nvPr/>
          </p:nvSpPr>
          <p:spPr bwMode="auto">
            <a:xfrm>
              <a:off x="5289" y="3169"/>
              <a:ext cx="1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900" name="Line 337"/>
            <p:cNvSpPr>
              <a:spLocks noChangeShapeType="1"/>
            </p:cNvSpPr>
            <p:nvPr/>
          </p:nvSpPr>
          <p:spPr bwMode="auto">
            <a:xfrm>
              <a:off x="5289" y="33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901" name="Rectangle 338"/>
            <p:cNvSpPr>
              <a:spLocks noChangeArrowheads="1"/>
            </p:cNvSpPr>
            <p:nvPr/>
          </p:nvSpPr>
          <p:spPr bwMode="auto">
            <a:xfrm>
              <a:off x="5289" y="3341"/>
              <a:ext cx="1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902" name="Rectangle 339"/>
            <p:cNvSpPr>
              <a:spLocks noChangeArrowheads="1"/>
            </p:cNvSpPr>
            <p:nvPr/>
          </p:nvSpPr>
          <p:spPr bwMode="auto">
            <a:xfrm>
              <a:off x="623" y="3513"/>
              <a:ext cx="467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903" name="Rectangle 340"/>
            <p:cNvSpPr>
              <a:spLocks noChangeArrowheads="1"/>
            </p:cNvSpPr>
            <p:nvPr/>
          </p:nvSpPr>
          <p:spPr bwMode="auto">
            <a:xfrm>
              <a:off x="623" y="3693"/>
              <a:ext cx="467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904" name="Rectangle 341"/>
            <p:cNvSpPr>
              <a:spLocks noChangeArrowheads="1"/>
            </p:cNvSpPr>
            <p:nvPr/>
          </p:nvSpPr>
          <p:spPr bwMode="auto">
            <a:xfrm>
              <a:off x="623" y="3874"/>
              <a:ext cx="467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1313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203848" y="399217"/>
            <a:ext cx="4591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1. Teklif Çağrısı 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144"/>
            <a:ext cx="2455019" cy="740505"/>
          </a:xfrm>
          <a:prstGeom prst="rect">
            <a:avLst/>
          </a:prstGeom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677628"/>
              </p:ext>
            </p:extLst>
          </p:nvPr>
        </p:nvGraphicFramePr>
        <p:xfrm>
          <a:off x="395536" y="1628800"/>
          <a:ext cx="8352928" cy="438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91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771800" y="575394"/>
            <a:ext cx="4591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Gençlik Projeleri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144"/>
            <a:ext cx="2455019" cy="740505"/>
          </a:xfrm>
          <a:prstGeom prst="rect">
            <a:avLst/>
          </a:prstGeom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457200" y="1454587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tr-TR" altLang="en-US" sz="2000" dirty="0">
              <a:latin typeface="+mn-lt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tr-TR" altLang="en-US" sz="2000" dirty="0">
                <a:solidFill>
                  <a:schemeClr val="tx2"/>
                </a:solidFill>
              </a:rPr>
              <a:t>Teklif çağrısının en </a:t>
            </a:r>
            <a:r>
              <a:rPr lang="tr-TR" altLang="en-US" sz="2000" dirty="0" err="1">
                <a:solidFill>
                  <a:schemeClr val="tx2"/>
                </a:solidFill>
              </a:rPr>
              <a:t>fazl</a:t>
            </a:r>
            <a:r>
              <a:rPr lang="tr-TR" altLang="en-US" sz="2000" dirty="0">
                <a:solidFill>
                  <a:schemeClr val="tx2"/>
                </a:solidFill>
              </a:rPr>
              <a:t>a %20’si gençlik alanındaki projeler için kullanılabilir.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tr-TR" altLang="en-US" sz="2000" dirty="0">
                <a:solidFill>
                  <a:schemeClr val="tx2"/>
                </a:solidFill>
              </a:rPr>
              <a:t>Bu alana özel uygunluk kriterleri</a:t>
            </a:r>
            <a:r>
              <a:rPr lang="en-US" altLang="en-US" sz="2000" dirty="0">
                <a:solidFill>
                  <a:schemeClr val="tx2"/>
                </a:solidFill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solidFill>
                  <a:schemeClr val="tx2"/>
                </a:solidFill>
              </a:rPr>
              <a:t>	- </a:t>
            </a:r>
            <a:r>
              <a:rPr lang="tr-TR" altLang="en-US" sz="2000" dirty="0">
                <a:solidFill>
                  <a:schemeClr val="tx2"/>
                </a:solidFill>
              </a:rPr>
              <a:t>yönetici kadrosunda 18-30 yaş arasında personeli bulunan en az iki kurumun ortak olarak yer </a:t>
            </a:r>
            <a:r>
              <a:rPr lang="tr-TR" altLang="en-US" sz="2000" dirty="0" smtClean="0">
                <a:solidFill>
                  <a:schemeClr val="tx2"/>
                </a:solidFill>
              </a:rPr>
              <a:t>alması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000" dirty="0">
              <a:solidFill>
                <a:schemeClr val="tx2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tr-TR" altLang="en-US" sz="2000" i="1" dirty="0" smtClean="0">
                <a:solidFill>
                  <a:srgbClr val="FF0000"/>
                </a:solidFill>
                <a:latin typeface="+mn-lt"/>
                <a:cs typeface="+mn-cs"/>
              </a:rPr>
              <a:t>ve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tr-TR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veya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altLang="en-US" sz="2000" dirty="0">
                <a:solidFill>
                  <a:schemeClr val="tx2"/>
                </a:solidFill>
              </a:rPr>
              <a:t>temel görevi gençlerin yararına çalışmak olan en az iki kurumun ortak olarak yer alması (benzer bütçeye sahip bir gençlik projesinde en az 3 yıl tecrübe sahibi olmak)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alt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203848" y="399217"/>
            <a:ext cx="4591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1. Teklif Çağrısı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144"/>
            <a:ext cx="2455019" cy="740505"/>
          </a:xfrm>
          <a:prstGeom prst="rect">
            <a:avLst/>
          </a:prstGeom>
        </p:spPr>
      </p:pic>
      <p:graphicFrame>
        <p:nvGraphicFramePr>
          <p:cNvPr id="11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36008"/>
              </p:ext>
            </p:extLst>
          </p:nvPr>
        </p:nvGraphicFramePr>
        <p:xfrm>
          <a:off x="395536" y="1556792"/>
          <a:ext cx="8065591" cy="4248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08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</a:t>
                      </a:r>
                      <a:r>
                        <a:rPr lang="tr-TR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lerde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Aranan Özellikler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Tematik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Gençlik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Yönetişim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0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Fazla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 Katkısı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€ 2.500.000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€ 1.000.000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>
                          <a:effectLst/>
                        </a:rPr>
                        <a:t>€ 1.300.000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1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Katkısı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€ 1.500.000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€ 500.000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€ 1.000.000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8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Fazla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finansman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katkısı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89%</a:t>
                      </a: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89%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89%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finansman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katkısı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(ortaklardan)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11%</a:t>
                      </a: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11%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11%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1100" dirty="0">
                        <a:effectLst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79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Fazla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 bütçesi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€ 3.000.000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€ 1.200.000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€ 1.500.000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68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Katılımcı Ülke Sayısı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85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 Dışı Ülkelerden Ortak Sayısı (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Mediterranean 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 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41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 Üyesi Ülkelerden Ortak Sayısı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 1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37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Fazla Aynı Ülkeden Ortak Sayısı 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68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Fazla Proje Süresi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</a:rPr>
                        <a:t>36</a:t>
                      </a: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36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36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68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Az Proje Süresi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</a:rPr>
                        <a:t>24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100" b="1" dirty="0" smtClean="0">
                          <a:effectLst/>
                          <a:latin typeface="+mn-lt"/>
                          <a:ea typeface="+mn-ea"/>
                        </a:rPr>
                        <a:t>24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100" b="1" dirty="0" smtClean="0">
                          <a:effectLst/>
                          <a:latin typeface="+mn-lt"/>
                          <a:ea typeface="+mn-ea"/>
                        </a:rPr>
                        <a:t>24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68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Fazla Ortak Sayısı </a:t>
                      </a:r>
                      <a:r>
                        <a:rPr lang="it-IT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tavsiye edilen</a:t>
                      </a:r>
                      <a:r>
                        <a:rPr lang="it-IT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9019" marR="59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59019" marR="59019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5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698486" y="626396"/>
            <a:ext cx="4591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Ortaklık İlkesi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144"/>
            <a:ext cx="2455019" cy="740505"/>
          </a:xfrm>
          <a:prstGeom prst="rect">
            <a:avLst/>
          </a:prstGeom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11125"/>
              </p:ext>
            </p:extLst>
          </p:nvPr>
        </p:nvGraphicFramePr>
        <p:xfrm>
          <a:off x="322454" y="1495764"/>
          <a:ext cx="8425631" cy="442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05606" y="5921120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200" dirty="0" smtClean="0">
                <a:solidFill>
                  <a:srgbClr val="FF0000"/>
                </a:solidFill>
              </a:rPr>
              <a:t>* Türk ortaklara ait katkının </a:t>
            </a:r>
            <a:r>
              <a:rPr lang="tr-TR" sz="1200" dirty="0">
                <a:solidFill>
                  <a:srgbClr val="FF0000"/>
                </a:solidFill>
              </a:rPr>
              <a:t>ülke bütçesinden </a:t>
            </a:r>
            <a:r>
              <a:rPr lang="tr-TR" sz="1200" dirty="0" smtClean="0">
                <a:solidFill>
                  <a:srgbClr val="FF0000"/>
                </a:solidFill>
              </a:rPr>
              <a:t>ödenmesine yönelik çalışmalar devam etmektedir.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76B47CD-E8A9-4892-AB4D-D87D22C5B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C5F794-68A4-4BA3-B254-ACADDF582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7375B1-BEB6-47A8-95BC-2734356C0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9D9B1F-7CE9-4EA6-995F-D879A6F72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07A0B1C-D8EC-4949-BF1A-40AD585E9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808076-BE3B-49E5-B839-08915D2C2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720582" y="650222"/>
            <a:ext cx="4591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Ortaklık İlkesi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144"/>
            <a:ext cx="2455019" cy="740505"/>
          </a:xfrm>
          <a:prstGeom prst="rect">
            <a:avLst/>
          </a:prstGeom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302874" y="1483724"/>
            <a:ext cx="8435975" cy="467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+mn-cs"/>
              </a:rPr>
              <a:t>Her proje önerisi yalnızca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+mn-cs"/>
              </a:rPr>
              <a:t> 1 Özel Hedefe ve 1 müdahale alanına yönelik olabilir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6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600" baseline="0" dirty="0" smtClean="0">
                <a:solidFill>
                  <a:schemeClr val="tx2"/>
                </a:solidFill>
                <a:latin typeface="+mn-lt"/>
                <a:cs typeface="+mn-cs"/>
              </a:rPr>
              <a:t>Bir</a:t>
            </a:r>
            <a:r>
              <a:rPr lang="tr-TR" sz="2600" dirty="0" smtClean="0">
                <a:solidFill>
                  <a:schemeClr val="tx2"/>
                </a:solidFill>
                <a:latin typeface="+mn-lt"/>
                <a:cs typeface="+mn-cs"/>
              </a:rPr>
              <a:t> kurum her bir Özel Hedef (9) altında </a:t>
            </a:r>
            <a:r>
              <a:rPr lang="tr-TR" sz="2600" b="1" dirty="0" smtClean="0">
                <a:solidFill>
                  <a:schemeClr val="tx2"/>
                </a:solidFill>
                <a:latin typeface="+mn-lt"/>
                <a:cs typeface="+mn-cs"/>
              </a:rPr>
              <a:t>yalnızca bir kez Ana Yararlanıcı</a:t>
            </a:r>
            <a:r>
              <a:rPr lang="tr-TR" sz="2600" dirty="0" smtClean="0">
                <a:solidFill>
                  <a:schemeClr val="tx2"/>
                </a:solidFill>
                <a:latin typeface="+mn-lt"/>
                <a:cs typeface="+mn-cs"/>
              </a:rPr>
              <a:t> olarak başvurabilir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6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+mn-cs"/>
              </a:rPr>
              <a:t>Ortak</a:t>
            </a:r>
            <a:r>
              <a:rPr kumimoji="0" lang="tr-TR" sz="26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+mn-cs"/>
              </a:rPr>
              <a:t> olarak katılım konusunda bir sınırlama yoktur.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600" b="0" i="0" u="sng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en-US" sz="2600" baseline="0" dirty="0" smtClean="0">
                <a:solidFill>
                  <a:schemeClr val="tx2"/>
                </a:solidFill>
                <a:latin typeface="+mn-lt"/>
                <a:cs typeface="+mn-cs"/>
              </a:rPr>
              <a:t>Aynı </a:t>
            </a:r>
            <a:r>
              <a:rPr lang="tr-TR" altLang="en-US" sz="2600" b="1" baseline="0" dirty="0" smtClean="0">
                <a:solidFill>
                  <a:schemeClr val="tx2"/>
                </a:solidFill>
                <a:latin typeface="+mn-lt"/>
                <a:cs typeface="+mn-cs"/>
              </a:rPr>
              <a:t>Ana</a:t>
            </a:r>
            <a:r>
              <a:rPr lang="tr-TR" altLang="en-US" sz="2600" b="1" dirty="0" smtClean="0">
                <a:solidFill>
                  <a:schemeClr val="tx2"/>
                </a:solidFill>
                <a:latin typeface="+mn-lt"/>
                <a:cs typeface="+mn-cs"/>
              </a:rPr>
              <a:t> Yararlanıcı en fazla 2 projede hibe desteği almaya</a:t>
            </a:r>
            <a:r>
              <a:rPr lang="tr-TR" altLang="en-US" sz="2600" dirty="0" smtClean="0">
                <a:solidFill>
                  <a:schemeClr val="tx2"/>
                </a:solidFill>
                <a:latin typeface="+mn-lt"/>
                <a:cs typeface="+mn-cs"/>
              </a:rPr>
              <a:t> hak kazanır. (en yüksek puan alanlar)</a:t>
            </a:r>
            <a:endParaRPr kumimoji="0" lang="it-IT" sz="26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4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703165" y="640621"/>
            <a:ext cx="4591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Uygun Başvuru Sahipleri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144"/>
            <a:ext cx="2455019" cy="740505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395536" y="1359996"/>
            <a:ext cx="8445252" cy="4280373"/>
          </a:xfrm>
          <a:prstGeom prst="rect">
            <a:avLst/>
          </a:prstGeom>
        </p:spPr>
        <p:txBody>
          <a:bodyPr/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tr-T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Kamu</a:t>
            </a:r>
            <a:r>
              <a:rPr kumimoji="0" lang="tr-T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altLang="en-US" sz="2000" b="1" dirty="0">
                <a:solidFill>
                  <a:schemeClr val="tx2"/>
                </a:solidFill>
                <a:latin typeface="+mn-lt"/>
                <a:cs typeface="+mn-cs"/>
              </a:rPr>
              <a:t>kurumları </a:t>
            </a:r>
            <a:r>
              <a:rPr lang="tr-TR" altLang="en-US" dirty="0" smtClean="0">
                <a:solidFill>
                  <a:schemeClr val="tx2"/>
                </a:solidFill>
                <a:latin typeface="+mn-lt"/>
                <a:cs typeface="+mn-cs"/>
              </a:rPr>
              <a:t>(Merkezi </a:t>
            </a:r>
            <a:r>
              <a:rPr lang="tr-TR" altLang="en-US" dirty="0">
                <a:solidFill>
                  <a:schemeClr val="tx2"/>
                </a:solidFill>
                <a:latin typeface="+mn-lt"/>
                <a:cs typeface="+mn-cs"/>
              </a:rPr>
              <a:t>Yönetimler, Sektör Kuruluşları, Üniversiteler, Araştırma </a:t>
            </a:r>
            <a:r>
              <a:rPr lang="tr-TR" altLang="en-US" dirty="0" smtClean="0">
                <a:solidFill>
                  <a:schemeClr val="tx2"/>
                </a:solidFill>
                <a:latin typeface="+mn-lt"/>
                <a:cs typeface="+mn-cs"/>
              </a:rPr>
              <a:t>Merkezleri, </a:t>
            </a:r>
            <a:r>
              <a:rPr lang="tr-TR" altLang="en-US" dirty="0">
                <a:solidFill>
                  <a:schemeClr val="tx2"/>
                </a:solidFill>
                <a:latin typeface="+mn-lt"/>
                <a:cs typeface="+mn-cs"/>
              </a:rPr>
              <a:t>Belediyeler </a:t>
            </a:r>
            <a:r>
              <a:rPr lang="tr-TR" altLang="en-US" dirty="0" err="1" smtClean="0">
                <a:solidFill>
                  <a:schemeClr val="tx2"/>
                </a:solidFill>
                <a:latin typeface="+mn-lt"/>
                <a:cs typeface="+mn-cs"/>
              </a:rPr>
              <a:t>vb</a:t>
            </a:r>
            <a:r>
              <a:rPr lang="tr-TR" altLang="en-US" dirty="0" smtClean="0">
                <a:solidFill>
                  <a:schemeClr val="tx2"/>
                </a:solidFill>
                <a:latin typeface="+mn-lt"/>
                <a:cs typeface="+mn-cs"/>
              </a:rPr>
              <a:t>)</a:t>
            </a:r>
            <a:endParaRPr lang="tr-TR" altLang="en-US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Özel kurumlar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tr-T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dernek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vakıf, birlik, STK,</a:t>
            </a:r>
            <a:r>
              <a:rPr kumimoji="0" lang="tr-TR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kar amacı gütmeyen diğer kuruluşlar, KOBİ’ler*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Uluslararası Kuruluşlar </a:t>
            </a:r>
            <a:r>
              <a:rPr kumimoji="0" lang="tr-TR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(sınırlı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tr-T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Coğrafi Uygunluk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000" b="1" noProof="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Son başvuru tarihinden en az 2 sene önce program alanında yasal olarak kurulmuş olmak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Bakanlıklar, kamu kurumları ve uluslararası kuruluşlar için bazı özel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kurallar olabilir)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Kuzey-Güney/</a:t>
            </a:r>
            <a:r>
              <a:rPr lang="tr-TR" sz="200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oğu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-Batı Akdeniz ülkelerinin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dengeli katılımı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tavsiye edilmektedir.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682759" y="689779"/>
            <a:ext cx="4591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Uygun Faaliyetler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144"/>
            <a:ext cx="2455019" cy="740505"/>
          </a:xfrm>
          <a:prstGeom prst="rect">
            <a:avLst/>
          </a:prstGeom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303212" y="1556792"/>
            <a:ext cx="8537575" cy="47117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Genel Kural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 Faaliyetleri</a:t>
            </a:r>
            <a:r>
              <a:rPr kumimoji="0" lang="tr-TR" alt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projede yer alan ülkelerin uygun coğrafi alanlarında uygulanmalıdır. 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İstisna: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Uygun coğrafi alan dışında </a:t>
            </a:r>
            <a:r>
              <a:rPr kumimoji="0" lang="tr-T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faaliyet</a:t>
            </a:r>
            <a:r>
              <a:rPr kumimoji="0" lang="tr-TR" alt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yapılması isteniyorsa bu durum Başvuru Formunda sağlayacağı katma değer bakımından açıklanmalıdır. Duruma göre değerlendirilecektir. 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1979712" y="574076"/>
            <a:ext cx="56159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SÖİ 2021-2027 Dönemi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363251" y="4595063"/>
            <a:ext cx="84206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i="1" kern="0" dirty="0">
                <a:solidFill>
                  <a:srgbClr val="1F497D"/>
                </a:solidFill>
              </a:rPr>
              <a:t>2021-2027 </a:t>
            </a:r>
            <a:r>
              <a:rPr lang="tr-TR" b="1" i="1" kern="0" dirty="0" err="1">
                <a:solidFill>
                  <a:srgbClr val="1F497D"/>
                </a:solidFill>
              </a:rPr>
              <a:t>Interreg</a:t>
            </a:r>
            <a:r>
              <a:rPr lang="tr-TR" b="1" i="1" kern="0" dirty="0">
                <a:solidFill>
                  <a:srgbClr val="1F497D"/>
                </a:solidFill>
              </a:rPr>
              <a:t> NEXT MED Program Alanı</a:t>
            </a:r>
          </a:p>
          <a:p>
            <a:pPr algn="ctr"/>
            <a:endParaRPr lang="tr-T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2"/>
                </a:solidFill>
              </a:rPr>
              <a:t>7 AB Üyesi: Fransa, Yunanistan, İtalya, Malta, Portekiz, İspanya, GKRY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2"/>
                </a:solidFill>
              </a:rPr>
              <a:t>7 AB Komşuluk Politikası ülkesi: Cezayir, Mısır, İsrail, Filistin, Ürdün, Lübnan, Tunus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2"/>
                </a:solidFill>
              </a:rPr>
              <a:t>1 AB üyelik müzakeresi ülkesi: Türkiye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-21826" y="1561923"/>
            <a:ext cx="37444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i="1" kern="0" dirty="0" smtClean="0">
                <a:solidFill>
                  <a:srgbClr val="1F497D"/>
                </a:solidFill>
              </a:rPr>
              <a:t>BÜTÇESİ</a:t>
            </a:r>
            <a:endParaRPr lang="tr-TR" b="1" i="1" kern="0" dirty="0">
              <a:solidFill>
                <a:srgbClr val="1F497D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600" b="1" i="1" kern="0" dirty="0">
              <a:solidFill>
                <a:srgbClr val="1F497D"/>
              </a:solidFill>
            </a:endParaRPr>
          </a:p>
          <a:p>
            <a:pPr algn="ctr"/>
            <a:r>
              <a:rPr lang="tr-TR" b="1" dirty="0">
                <a:solidFill>
                  <a:schemeClr val="tx2"/>
                </a:solidFill>
              </a:rPr>
              <a:t>281.473.092,00 Avro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tx2"/>
                </a:solidFill>
              </a:rPr>
              <a:t>En </a:t>
            </a:r>
            <a:r>
              <a:rPr lang="tr-TR" sz="1600" dirty="0">
                <a:solidFill>
                  <a:schemeClr val="tx2"/>
                </a:solidFill>
              </a:rPr>
              <a:t>yüksek bütçeli SÖİ </a:t>
            </a:r>
            <a:r>
              <a:rPr lang="tr-TR" sz="1600" dirty="0" smtClean="0">
                <a:solidFill>
                  <a:schemeClr val="tx2"/>
                </a:solidFill>
              </a:rPr>
              <a:t>Programlarından</a:t>
            </a:r>
            <a:endParaRPr lang="tr-TR" sz="16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2"/>
                </a:solidFill>
              </a:rPr>
              <a:t>Yüksek bütçeli, çok ortaklı projeler</a:t>
            </a:r>
          </a:p>
          <a:p>
            <a:pPr algn="ctr"/>
            <a:endParaRPr lang="tr-TR" sz="2400" dirty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b="1" i="1" kern="0" dirty="0">
              <a:solidFill>
                <a:srgbClr val="1F497D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5" y="33053"/>
            <a:ext cx="2455019" cy="740505"/>
          </a:xfrm>
          <a:prstGeom prst="rect">
            <a:avLst/>
          </a:prstGeom>
        </p:spPr>
      </p:pic>
      <p:pic>
        <p:nvPicPr>
          <p:cNvPr id="12" name="Immagin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5" y="1516826"/>
            <a:ext cx="4747113" cy="24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8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144"/>
            <a:ext cx="2455019" cy="740505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323529" y="1495764"/>
            <a:ext cx="8208912" cy="39494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Uluslararası Kuruluşlar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tr-T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yalnızca uygun coğrafi bölgede ofislerinin bulunması halinde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tr-TR" altLang="en-US" sz="2800" b="1" dirty="0" smtClean="0">
                <a:solidFill>
                  <a:schemeClr val="tx2"/>
                </a:solidFill>
                <a:latin typeface="+mn-lt"/>
                <a:cs typeface="+mn-cs"/>
              </a:rPr>
              <a:t>Uygun coğrafi alan dışındaki Bakanlık ve Kamu Kurumları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tr-T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yalnızca </a:t>
            </a:r>
            <a:r>
              <a:rPr kumimoji="0" lang="tr-TR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katma değer </a:t>
            </a:r>
            <a:r>
              <a:rPr kumimoji="0" lang="tr-T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gösterilirse</a:t>
            </a:r>
            <a:r>
              <a:rPr kumimoji="0" lang="tr-TR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faaliyetler varsa </a:t>
            </a:r>
            <a:r>
              <a:rPr kumimoji="0" lang="tr-TR" altLang="en-US" sz="28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yerel teşkilat </a:t>
            </a:r>
            <a:r>
              <a:rPr kumimoji="0" lang="tr-TR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tarafından uygulanırsa</a:t>
            </a: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6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203848" y="399217"/>
            <a:ext cx="4591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SÖİ 2021-2027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9843" y="2152038"/>
            <a:ext cx="331236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1600" b="1" dirty="0" smtClean="0">
                <a:solidFill>
                  <a:schemeClr val="tx2"/>
                </a:solidFill>
              </a:rPr>
              <a:t>Standart proje çağrısı duyurusu:</a:t>
            </a:r>
          </a:p>
          <a:p>
            <a:pPr lvl="0" algn="just"/>
            <a:endParaRPr lang="tr-TR" sz="1400" b="1" dirty="0" smtClean="0">
              <a:solidFill>
                <a:schemeClr val="tx2"/>
              </a:solidFill>
            </a:endParaRPr>
          </a:p>
          <a:p>
            <a:pPr marL="285750" lvl="0" indent="-285750" algn="just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Öncelikler</a:t>
            </a:r>
          </a:p>
          <a:p>
            <a:pPr marL="285750" lvl="0" indent="-285750" algn="just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Mali tahsisat</a:t>
            </a:r>
          </a:p>
          <a:p>
            <a:pPr marL="285750" lvl="0" indent="-285750" algn="just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Uygun başvuru sahipleri</a:t>
            </a:r>
          </a:p>
          <a:p>
            <a:pPr marL="285750" lvl="0" indent="-285750" algn="just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Uygun ortaklıklar </a:t>
            </a:r>
          </a:p>
          <a:p>
            <a:pPr marL="285750" lvl="0" indent="-285750" algn="just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Proje bütçesi- en fazla/en az</a:t>
            </a:r>
          </a:p>
          <a:p>
            <a:pPr marL="285750" lvl="0" indent="-285750" algn="just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Proje süresi- en fazla/ en az </a:t>
            </a:r>
          </a:p>
          <a:p>
            <a:pPr marL="285750" lvl="0" indent="-285750" algn="just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Başvuru formu, başvuru yöntemi</a:t>
            </a:r>
          </a:p>
          <a:p>
            <a:pPr marL="285750" lvl="0" indent="-285750" algn="just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Sıkça sorulan sorular</a:t>
            </a:r>
          </a:p>
          <a:p>
            <a:pPr marL="285750" lvl="0" indent="-285750" algn="just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Başvuruda sunulması gerekli belgeler</a:t>
            </a:r>
          </a:p>
          <a:p>
            <a:pPr marL="285750" lvl="0" indent="-285750" algn="just">
              <a:buFontTx/>
              <a:buChar char="-"/>
            </a:pPr>
            <a:endParaRPr lang="tr-TR" sz="1400" dirty="0">
              <a:solidFill>
                <a:schemeClr val="tx2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257556" y="13839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kern="0" dirty="0" smtClean="0">
                <a:solidFill>
                  <a:schemeClr val="tx2"/>
                </a:solidFill>
              </a:rPr>
              <a:t>Teklif Çağrısı Duyurusu</a:t>
            </a:r>
            <a:endParaRPr lang="tr-TR" sz="4400" b="1" i="1" kern="0" dirty="0">
              <a:solidFill>
                <a:srgbClr val="1F497D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144"/>
            <a:ext cx="2455019" cy="74050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422534" y="2152038"/>
            <a:ext cx="360377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2"/>
                </a:solidFill>
              </a:rPr>
              <a:t>Başvuru rehberi</a:t>
            </a:r>
            <a:r>
              <a:rPr lang="tr-TR" sz="1600" b="1" dirty="0" smtClean="0">
                <a:solidFill>
                  <a:schemeClr val="tx2"/>
                </a:solidFill>
              </a:rPr>
              <a:t>:</a:t>
            </a:r>
          </a:p>
          <a:p>
            <a:endParaRPr lang="tr-TR" sz="1600" b="1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Programa </a:t>
            </a:r>
            <a:r>
              <a:rPr lang="tr-TR" sz="1400" dirty="0">
                <a:solidFill>
                  <a:schemeClr val="tx2"/>
                </a:solidFill>
              </a:rPr>
              <a:t>dair </a:t>
            </a:r>
            <a:r>
              <a:rPr lang="tr-TR" sz="1400" dirty="0" smtClean="0">
                <a:solidFill>
                  <a:schemeClr val="tx2"/>
                </a:solidFill>
              </a:rPr>
              <a:t>bilgi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Projelerin yapısı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Başvuru sahipleri ve ortakların sorumlulukları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Başvuru süreleri (~3 ay)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Uygun coğrafi alan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Uygun harcamalar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Uygun faaliyetler</a:t>
            </a:r>
          </a:p>
          <a:p>
            <a:pPr marL="285750" indent="-285750">
              <a:buFontTx/>
              <a:buChar char="-"/>
            </a:pPr>
            <a:r>
              <a:rPr lang="tr-TR" sz="1400" dirty="0" smtClean="0">
                <a:solidFill>
                  <a:schemeClr val="tx2"/>
                </a:solidFill>
              </a:rPr>
              <a:t>Değerlendirme süreci hakkında bilgi</a:t>
            </a:r>
          </a:p>
          <a:p>
            <a:endParaRPr lang="tr-TR" sz="1400" dirty="0">
              <a:solidFill>
                <a:schemeClr val="tx2"/>
              </a:solidFill>
            </a:endParaRPr>
          </a:p>
          <a:p>
            <a:endParaRPr lang="tr-TR" sz="1600" b="1" dirty="0">
              <a:solidFill>
                <a:schemeClr val="tx2"/>
              </a:solidFill>
            </a:endParaRPr>
          </a:p>
          <a:p>
            <a:endParaRPr lang="tr-TR" sz="1600" b="1" dirty="0" smtClean="0">
              <a:solidFill>
                <a:schemeClr val="tx2"/>
              </a:solidFill>
            </a:endParaRPr>
          </a:p>
          <a:p>
            <a:endParaRPr lang="tr-TR" sz="1600" b="1" dirty="0">
              <a:solidFill>
                <a:schemeClr val="tx2"/>
              </a:solidFill>
            </a:endParaRPr>
          </a:p>
          <a:p>
            <a:endParaRPr lang="tr-TR" sz="1600" b="1" dirty="0" smtClean="0">
              <a:solidFill>
                <a:schemeClr val="tx2"/>
              </a:solidFill>
            </a:endParaRPr>
          </a:p>
          <a:p>
            <a:endParaRPr lang="tr-TR" sz="1600" b="1" dirty="0">
              <a:solidFill>
                <a:schemeClr val="tx2"/>
              </a:solidFill>
            </a:endParaRPr>
          </a:p>
          <a:p>
            <a:endParaRPr lang="tr-TR" sz="1600" b="1" dirty="0" smtClean="0">
              <a:solidFill>
                <a:schemeClr val="tx2"/>
              </a:solidFill>
            </a:endParaRPr>
          </a:p>
          <a:p>
            <a:endParaRPr lang="tr-TR" sz="1600" b="1" dirty="0">
              <a:solidFill>
                <a:schemeClr val="tx2"/>
              </a:solidFill>
            </a:endParaRPr>
          </a:p>
          <a:p>
            <a:endParaRPr lang="tr-TR" sz="1600" b="1" dirty="0" smtClean="0">
              <a:solidFill>
                <a:schemeClr val="tx2"/>
              </a:solidFill>
            </a:endParaRPr>
          </a:p>
          <a:p>
            <a:endParaRPr lang="tr-TR" sz="1600" b="1" dirty="0">
              <a:solidFill>
                <a:schemeClr val="tx2"/>
              </a:solidFill>
            </a:endParaRPr>
          </a:p>
          <a:p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700960" y="4781358"/>
            <a:ext cx="52709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tr-TR" altLang="en-US" sz="1600" b="1" dirty="0">
                <a:solidFill>
                  <a:schemeClr val="tx2"/>
                </a:solidFill>
              </a:rPr>
              <a:t>Çağrı</a:t>
            </a:r>
            <a:r>
              <a:rPr lang="tr-TR" altLang="en-US" b="1" dirty="0">
                <a:solidFill>
                  <a:schemeClr val="tx2"/>
                </a:solidFill>
              </a:rPr>
              <a:t> </a:t>
            </a:r>
            <a:r>
              <a:rPr lang="tr-TR" altLang="en-US" sz="1600" b="1" dirty="0">
                <a:solidFill>
                  <a:schemeClr val="tx2"/>
                </a:solidFill>
              </a:rPr>
              <a:t>Dönemi</a:t>
            </a:r>
            <a:r>
              <a:rPr lang="tr-TR" altLang="en-US" b="1" dirty="0">
                <a:solidFill>
                  <a:schemeClr val="tx2"/>
                </a:solidFill>
              </a:rPr>
              <a:t> </a:t>
            </a:r>
            <a:r>
              <a:rPr lang="tr-TR" altLang="en-US" sz="1600" b="1" dirty="0">
                <a:solidFill>
                  <a:schemeClr val="tx2"/>
                </a:solidFill>
              </a:rPr>
              <a:t>Boyunca</a:t>
            </a:r>
            <a:r>
              <a:rPr lang="tr-TR" altLang="en-US" b="1" dirty="0">
                <a:solidFill>
                  <a:schemeClr val="tx2"/>
                </a:solidFill>
              </a:rPr>
              <a:t> </a:t>
            </a:r>
            <a:r>
              <a:rPr lang="tr-TR" altLang="en-US" sz="1600" b="1" dirty="0">
                <a:solidFill>
                  <a:schemeClr val="tx2"/>
                </a:solidFill>
              </a:rPr>
              <a:t>Faaliyetler</a:t>
            </a:r>
            <a:r>
              <a:rPr lang="tr-TR" altLang="en-US" b="1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 algn="just">
              <a:buFontTx/>
              <a:buChar char="-"/>
              <a:defRPr/>
            </a:pPr>
            <a:r>
              <a:rPr lang="tr-TR" altLang="en-US" sz="1400" dirty="0" smtClean="0">
                <a:solidFill>
                  <a:schemeClr val="tx2"/>
                </a:solidFill>
              </a:rPr>
              <a:t>Eğitimler</a:t>
            </a:r>
          </a:p>
          <a:p>
            <a:pPr marL="285750" indent="-285750" algn="just">
              <a:buFontTx/>
              <a:buChar char="-"/>
              <a:defRPr/>
            </a:pPr>
            <a:r>
              <a:rPr lang="tr-TR" altLang="en-US" sz="1400" dirty="0" smtClean="0">
                <a:solidFill>
                  <a:schemeClr val="tx2"/>
                </a:solidFill>
              </a:rPr>
              <a:t>Bilgilendirme Günleri</a:t>
            </a:r>
          </a:p>
          <a:p>
            <a:pPr algn="just">
              <a:defRPr/>
            </a:pPr>
            <a:endParaRPr lang="tr-TR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203848" y="399217"/>
            <a:ext cx="4591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SÖİ 2021-2027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23528" y="242088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sz="1400" b="1" dirty="0" smtClean="0">
              <a:solidFill>
                <a:schemeClr val="tx2"/>
              </a:solidFill>
            </a:endParaRPr>
          </a:p>
          <a:p>
            <a:pPr marL="285750" lvl="0" indent="-285750" algn="just">
              <a:buFontTx/>
              <a:buChar char="-"/>
            </a:pPr>
            <a:endParaRPr lang="tr-TR" sz="1400" dirty="0">
              <a:solidFill>
                <a:schemeClr val="tx2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259632" y="131855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4400" b="1" dirty="0">
                <a:solidFill>
                  <a:schemeClr val="tx2"/>
                </a:solidFill>
              </a:rPr>
              <a:t>Proje </a:t>
            </a:r>
            <a:r>
              <a:rPr lang="tr-TR" sz="4400" b="1" dirty="0" smtClean="0">
                <a:solidFill>
                  <a:schemeClr val="tx2"/>
                </a:solidFill>
              </a:rPr>
              <a:t>Değerlendirme Süreci</a:t>
            </a:r>
            <a:endParaRPr lang="tr-TR" sz="4400" b="1" dirty="0">
              <a:solidFill>
                <a:schemeClr val="tx2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144"/>
            <a:ext cx="2455019" cy="740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95536" y="2019596"/>
            <a:ext cx="72116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tr-TR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tr-TR" sz="1600" dirty="0" smtClean="0">
                <a:solidFill>
                  <a:schemeClr val="tx2"/>
                </a:solidFill>
              </a:rPr>
              <a:t>Teklif çağrısı rehberine uygun </a:t>
            </a:r>
            <a:r>
              <a:rPr lang="tr-TR" sz="1600" dirty="0">
                <a:solidFill>
                  <a:schemeClr val="tx2"/>
                </a:solidFill>
              </a:rPr>
              <a:t>olarak, eksiksiz başvuru paketleri ve diğer gerekli destekleyici belgeler ilgili program ofislerine teslim edilir. </a:t>
            </a:r>
            <a:r>
              <a:rPr lang="tr-TR" sz="1600" i="1" dirty="0">
                <a:solidFill>
                  <a:schemeClr val="tx2"/>
                </a:solidFill>
              </a:rPr>
              <a:t>(elektronik</a:t>
            </a:r>
            <a:r>
              <a:rPr lang="tr-TR" sz="1600" i="1" dirty="0" smtClean="0">
                <a:solidFill>
                  <a:schemeClr val="tx2"/>
                </a:solidFill>
              </a:rPr>
              <a:t>)</a:t>
            </a:r>
          </a:p>
          <a:p>
            <a:pPr algn="just">
              <a:defRPr/>
            </a:pPr>
            <a:endParaRPr lang="tr-TR" sz="1600" dirty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tr-TR" sz="1600" dirty="0" smtClean="0">
                <a:solidFill>
                  <a:schemeClr val="tx2"/>
                </a:solidFill>
              </a:rPr>
              <a:t>Değerlendirme </a:t>
            </a:r>
            <a:r>
              <a:rPr lang="tr-TR" sz="1600" dirty="0">
                <a:solidFill>
                  <a:schemeClr val="tx2"/>
                </a:solidFill>
              </a:rPr>
              <a:t>Çalışma </a:t>
            </a:r>
            <a:r>
              <a:rPr lang="tr-TR" sz="1600" dirty="0" smtClean="0">
                <a:solidFill>
                  <a:schemeClr val="tx2"/>
                </a:solidFill>
              </a:rPr>
              <a:t>Grubunun oluşturulması</a:t>
            </a:r>
          </a:p>
          <a:p>
            <a:pPr marL="285750" indent="-285750" algn="just">
              <a:buFontTx/>
              <a:buChar char="-"/>
              <a:defRPr/>
            </a:pPr>
            <a:r>
              <a:rPr lang="tr-TR" sz="1600" dirty="0" smtClean="0">
                <a:solidFill>
                  <a:schemeClr val="tx2"/>
                </a:solidFill>
              </a:rPr>
              <a:t>İdari </a:t>
            </a:r>
            <a:r>
              <a:rPr lang="tr-TR" sz="1600" dirty="0">
                <a:solidFill>
                  <a:schemeClr val="tx2"/>
                </a:solidFill>
              </a:rPr>
              <a:t>ve teknik uygunluk kontrolünün yapılması </a:t>
            </a:r>
            <a:endParaRPr lang="tr-TR" sz="1600" dirty="0" smtClean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tr-TR" sz="1600" dirty="0" smtClean="0">
                <a:solidFill>
                  <a:schemeClr val="tx2"/>
                </a:solidFill>
              </a:rPr>
              <a:t>Projelerin </a:t>
            </a:r>
            <a:r>
              <a:rPr lang="tr-TR" sz="1600" dirty="0">
                <a:solidFill>
                  <a:schemeClr val="tx2"/>
                </a:solidFill>
              </a:rPr>
              <a:t>teknik/niteliksel değerlendirilmesi ve puanlama (</a:t>
            </a:r>
            <a:r>
              <a:rPr lang="tr-TR" sz="1600" dirty="0" smtClean="0">
                <a:solidFill>
                  <a:schemeClr val="tx2"/>
                </a:solidFill>
              </a:rPr>
              <a:t>bağımsız değerlendiriciler)</a:t>
            </a:r>
          </a:p>
          <a:p>
            <a:pPr marL="285750" indent="-285750" algn="just">
              <a:buFontTx/>
              <a:buChar char="-"/>
              <a:defRPr/>
            </a:pPr>
            <a:r>
              <a:rPr lang="tr-TR" sz="1600" dirty="0" smtClean="0">
                <a:solidFill>
                  <a:schemeClr val="tx2"/>
                </a:solidFill>
              </a:rPr>
              <a:t>İtiraz süreci</a:t>
            </a:r>
          </a:p>
          <a:p>
            <a:pPr marL="285750" indent="-285750" algn="just">
              <a:buFontTx/>
              <a:buChar char="-"/>
              <a:defRPr/>
            </a:pPr>
            <a:r>
              <a:rPr lang="tr-TR" sz="1600" dirty="0" smtClean="0">
                <a:solidFill>
                  <a:schemeClr val="tx2"/>
                </a:solidFill>
              </a:rPr>
              <a:t>Bütçe dahilinde başarı sıralamasına göre desteklenen projeler </a:t>
            </a:r>
            <a:r>
              <a:rPr lang="tr-TR" sz="1600" dirty="0" err="1" smtClean="0">
                <a:solidFill>
                  <a:schemeClr val="tx2"/>
                </a:solidFill>
              </a:rPr>
              <a:t>OİK’de</a:t>
            </a:r>
            <a:r>
              <a:rPr lang="tr-TR" sz="1600" dirty="0" smtClean="0">
                <a:solidFill>
                  <a:schemeClr val="tx2"/>
                </a:solidFill>
              </a:rPr>
              <a:t> onaylanır</a:t>
            </a:r>
          </a:p>
          <a:p>
            <a:pPr marL="285750" indent="-285750" algn="just">
              <a:buFontTx/>
              <a:buChar char="-"/>
              <a:defRPr/>
            </a:pPr>
            <a:r>
              <a:rPr lang="tr-TR" sz="1600" dirty="0" smtClean="0">
                <a:solidFill>
                  <a:schemeClr val="tx2"/>
                </a:solidFill>
              </a:rPr>
              <a:t>Hibe sözleşmelerinin imzalanması</a:t>
            </a:r>
          </a:p>
        </p:txBody>
      </p:sp>
      <p:pic>
        <p:nvPicPr>
          <p:cNvPr id="10" name="Picture 7" descr="http://www.devaturizm.com/images/basv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98" y="2780928"/>
            <a:ext cx="1593954" cy="108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02460" y="5379939"/>
            <a:ext cx="8208912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tr-TR" b="1" dirty="0">
                <a:solidFill>
                  <a:srgbClr val="FF0000"/>
                </a:solidFill>
              </a:rPr>
              <a:t>Puanlamanın nasıl yapıldığı ve değerlendirme kriterleri başvuru rehberinde yer alır.</a:t>
            </a:r>
          </a:p>
        </p:txBody>
      </p:sp>
    </p:spTree>
    <p:extLst>
      <p:ext uri="{BB962C8B-B14F-4D97-AF65-F5344CB8AC3E}">
        <p14:creationId xmlns:p14="http://schemas.microsoft.com/office/powerpoint/2010/main" val="41136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710" y="145331"/>
            <a:ext cx="7133803" cy="1016719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 err="1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Önerilen</a:t>
            </a:r>
            <a:r>
              <a:rPr lang="en-GB" sz="28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Çağrı</a:t>
            </a:r>
            <a:r>
              <a:rPr lang="en-GB" sz="28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Takvimi</a:t>
            </a:r>
            <a:r>
              <a:rPr lang="tr-TR" sz="2400" b="1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tr-TR" sz="2400" b="1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GB" sz="18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93738" y="1855788"/>
            <a:ext cx="7978775" cy="350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818957"/>
              </p:ext>
            </p:extLst>
          </p:nvPr>
        </p:nvGraphicFramePr>
        <p:xfrm>
          <a:off x="251520" y="1412776"/>
          <a:ext cx="8565453" cy="4787499"/>
        </p:xfrm>
        <a:graphic>
          <a:graphicData uri="http://schemas.openxmlformats.org/drawingml/2006/table">
            <a:tbl>
              <a:tblPr/>
              <a:tblGrid>
                <a:gridCol w="1405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88786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</a:tblGrid>
              <a:tr h="2676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Interreg </a:t>
                      </a:r>
                      <a:br>
                        <a:rPr lang="en-GB" sz="14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14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NEXT MED </a:t>
                      </a: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Yil</a:t>
                      </a:r>
                      <a:endParaRPr lang="en-GB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50"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Çeyrek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Ç1</a:t>
                      </a: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Ç2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Ç3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Ç4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Ç1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Ç2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Ç3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Ç4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Ç1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Ç2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Ç3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Ç4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Ç1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Ç2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Ç3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Ç4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Ç1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Ç2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Ç3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Ç4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Ç1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Ç2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Ç3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Ç4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Ç1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Ç2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Ç3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Ç4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Ç1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Ç2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Ç3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Ç4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7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İlk </a:t>
                      </a:r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Çağrı</a:t>
                      </a:r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Standart</a:t>
                      </a:r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&amp; </a:t>
                      </a:r>
                    </a:p>
                    <a:p>
                      <a:pPr algn="ctr" fontAlgn="ctr"/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Gençlik</a:t>
                      </a:r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Başlama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Değerlendirme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6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7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İkinci</a:t>
                      </a:r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Çağrı</a:t>
                      </a:r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Yeşil</a:t>
                      </a:r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Dönüşüm</a:t>
                      </a:r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Başlama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Değerlendirme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7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Üçüncü</a:t>
                      </a:r>
                      <a:r>
                        <a:rPr lang="en-GB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Çağrı</a:t>
                      </a:r>
                      <a:r>
                        <a:rPr lang="en-GB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4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Sonuçları</a:t>
                      </a:r>
                      <a:r>
                        <a:rPr lang="en-GB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Yaygınlaştırma</a:t>
                      </a:r>
                      <a:r>
                        <a:rPr lang="en-GB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(Capitalisation)</a:t>
                      </a:r>
                      <a:r>
                        <a:rPr lang="en-GB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endParaRPr lang="en-GB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Başlama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Değerlendirme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22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Dördüncü</a:t>
                      </a:r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Çağrı</a:t>
                      </a:r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Güçlendirme</a:t>
                      </a:r>
                      <a:r>
                        <a:rPr lang="en-GB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en-GB" sz="1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Pekiştirme</a:t>
                      </a:r>
                      <a:endParaRPr lang="en-GB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Başlama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Değerlendirme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1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5" marR="4765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5" marR="4765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8369"/>
            <a:ext cx="2455019" cy="7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2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1187624" y="270707"/>
            <a:ext cx="7416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SÖİ 2021-2027 Dönemi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Hazırlıkları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115616" y="1286197"/>
            <a:ext cx="67687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kern="0" dirty="0">
                <a:solidFill>
                  <a:schemeClr val="tx2"/>
                </a:solidFill>
              </a:rPr>
              <a:t>Sinerji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400" dirty="0">
                <a:solidFill>
                  <a:schemeClr val="tx2"/>
                </a:solidFill>
              </a:rPr>
              <a:t>2021-27 döneminde tüm CBC programları arasında işbirliği hedefleniyor.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400" dirty="0">
                <a:solidFill>
                  <a:schemeClr val="tx2"/>
                </a:solidFill>
              </a:rPr>
              <a:t>Akdeniz programı bu konuda çalışmaya başladı ve MED LAB GROUP ismiyle bir yapı kuruldu.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400" b="1" dirty="0">
                <a:solidFill>
                  <a:schemeClr val="tx2"/>
                </a:solidFill>
              </a:rPr>
              <a:t>Sinerji oluşturulacak bazı SÖİ programları seçilmiştir. Esas amaç; tematik bilgi paylaşımı ve önceki projelere tamamlayıcılık sağlamak</a:t>
            </a:r>
            <a:r>
              <a:rPr lang="tr-TR" sz="1400" b="1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400" dirty="0" err="1">
                <a:solidFill>
                  <a:schemeClr val="tx2"/>
                </a:solidFill>
              </a:rPr>
              <a:t>Horizon</a:t>
            </a:r>
            <a:r>
              <a:rPr lang="tr-TR" sz="1400" dirty="0">
                <a:solidFill>
                  <a:schemeClr val="tx2"/>
                </a:solidFill>
              </a:rPr>
              <a:t> Europe Misyonları- </a:t>
            </a:r>
            <a:r>
              <a:rPr lang="tr-TR" sz="1400" dirty="0" smtClean="0">
                <a:solidFill>
                  <a:schemeClr val="tx2"/>
                </a:solidFill>
              </a:rPr>
              <a:t>(</a:t>
            </a:r>
            <a:r>
              <a:rPr lang="en-GB" sz="1400" dirty="0" smtClean="0">
                <a:solidFill>
                  <a:schemeClr val="tx2"/>
                </a:solidFill>
              </a:rPr>
              <a:t>EU </a:t>
            </a:r>
            <a:r>
              <a:rPr lang="en-GB" sz="1400" dirty="0">
                <a:solidFill>
                  <a:schemeClr val="tx2"/>
                </a:solidFill>
              </a:rPr>
              <a:t>Mission Restore our Ocean and </a:t>
            </a:r>
            <a:r>
              <a:rPr lang="en-GB" sz="1400" dirty="0" smtClean="0">
                <a:solidFill>
                  <a:schemeClr val="tx2"/>
                </a:solidFill>
              </a:rPr>
              <a:t>Waters</a:t>
            </a:r>
            <a:r>
              <a:rPr lang="tr-TR" sz="1400" dirty="0" smtClean="0">
                <a:solidFill>
                  <a:schemeClr val="tx2"/>
                </a:solidFill>
              </a:rPr>
              <a:t>)</a:t>
            </a:r>
            <a:endParaRPr lang="tr-TR" sz="1400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chemeClr val="tx2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1400" b="1" i="1" kern="0" dirty="0">
              <a:solidFill>
                <a:schemeClr val="tx2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22048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sz="1400" dirty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tx2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13" y="34916"/>
            <a:ext cx="2455019" cy="740505"/>
          </a:xfrm>
          <a:prstGeom prst="rect">
            <a:avLst/>
          </a:prstGeom>
        </p:spPr>
      </p:pic>
      <p:pic>
        <p:nvPicPr>
          <p:cNvPr id="11" name="Resim 10"/>
          <p:cNvPicPr/>
          <p:nvPr/>
        </p:nvPicPr>
        <p:blipFill rotWithShape="1">
          <a:blip r:embed="rId4"/>
          <a:srcRect l="29453" t="20505" r="35038" b="41001"/>
          <a:stretch/>
        </p:blipFill>
        <p:spPr bwMode="auto">
          <a:xfrm>
            <a:off x="1907704" y="3403665"/>
            <a:ext cx="5112568" cy="2717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27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1187624" y="270707"/>
            <a:ext cx="7416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SÖİ 2021-2027 Dönemi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Hazırlıkları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83568" y="1528387"/>
            <a:ext cx="73448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chemeClr val="tx2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2"/>
                </a:solidFill>
              </a:rPr>
              <a:t>Ulusal Otorite olarak bizden de sinerji oluşturmamız konusunda katkı bekleniyor.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chemeClr val="tx2"/>
                </a:solidFill>
              </a:rPr>
              <a:t>Edirne ve Kırklareli üç program alanında yer alıyor</a:t>
            </a:r>
            <a:r>
              <a:rPr lang="tr-TR" b="1" dirty="0" smtClean="0">
                <a:solidFill>
                  <a:schemeClr val="tx2"/>
                </a:solidFill>
              </a:rPr>
              <a:t>.</a:t>
            </a:r>
            <a:endParaRPr lang="tr-TR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tx2"/>
                </a:solidFill>
              </a:rPr>
              <a:t>Ortak hedefler, uygulanan projeler </a:t>
            </a:r>
            <a:r>
              <a:rPr lang="tr-TR" b="1" dirty="0">
                <a:solidFill>
                  <a:schemeClr val="tx2"/>
                </a:solidFill>
              </a:rPr>
              <a:t>ve yeni çalışılacak alanlar belirlenmesi önemli.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2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2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1400" b="1" i="1" kern="0" dirty="0">
              <a:solidFill>
                <a:schemeClr val="tx2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22048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sz="1400" dirty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tx2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13" y="34916"/>
            <a:ext cx="2455019" cy="74050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077313" y="1444739"/>
            <a:ext cx="98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>
                <a:solidFill>
                  <a:schemeClr val="tx2"/>
                </a:solidFill>
              </a:rPr>
              <a:t>Sinerji</a:t>
            </a:r>
          </a:p>
        </p:txBody>
      </p:sp>
    </p:spTree>
    <p:extLst>
      <p:ext uri="{BB962C8B-B14F-4D97-AF65-F5344CB8AC3E}">
        <p14:creationId xmlns:p14="http://schemas.microsoft.com/office/powerpoint/2010/main" val="13408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059832" y="435221"/>
            <a:ext cx="4735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Ortak Bulmak İçin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149501" y="1540144"/>
            <a:ext cx="748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dirty="0">
                <a:solidFill>
                  <a:schemeClr val="tx2"/>
                </a:solidFill>
                <a:hlinkClick r:id="rId3"/>
              </a:rPr>
              <a:t>https://www.enicbcmed.eu/calls-for-proposals/call-for-capitalisation-projects/project_ideas_and_partner_search</a:t>
            </a:r>
            <a:r>
              <a:rPr lang="tr-TR" b="1" kern="0" dirty="0">
                <a:solidFill>
                  <a:schemeClr val="tx2"/>
                </a:solidFill>
              </a:rPr>
              <a:t> </a:t>
            </a:r>
            <a:endParaRPr lang="tr-TR" b="1" i="1" kern="0" dirty="0">
              <a:solidFill>
                <a:srgbClr val="1F497D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22048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sz="1400" dirty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tx2"/>
              </a:solidFill>
            </a:endParaRPr>
          </a:p>
        </p:txBody>
      </p:sp>
      <p:pic>
        <p:nvPicPr>
          <p:cNvPr id="13" name="Resim 12"/>
          <p:cNvPicPr/>
          <p:nvPr/>
        </p:nvPicPr>
        <p:blipFill rotWithShape="1">
          <a:blip r:embed="rId4"/>
          <a:srcRect l="16940" t="6473" r="18301" b="9928"/>
          <a:stretch/>
        </p:blipFill>
        <p:spPr bwMode="auto">
          <a:xfrm>
            <a:off x="467544" y="2509886"/>
            <a:ext cx="3867150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Resim 13"/>
          <p:cNvPicPr/>
          <p:nvPr/>
        </p:nvPicPr>
        <p:blipFill rotWithShape="1">
          <a:blip r:embed="rId5"/>
          <a:srcRect l="18126" t="6474" r="19303" b="13546"/>
          <a:stretch/>
        </p:blipFill>
        <p:spPr bwMode="auto">
          <a:xfrm>
            <a:off x="4881314" y="2546137"/>
            <a:ext cx="3867150" cy="2759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2912718" y="4293096"/>
            <a:ext cx="1299242" cy="7202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97" y="269599"/>
            <a:ext cx="2455019" cy="7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987824" y="399217"/>
            <a:ext cx="4807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Ortak Bulmak İçin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259631" y="1337701"/>
            <a:ext cx="6696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kern="0" dirty="0">
                <a:solidFill>
                  <a:schemeClr val="tx2"/>
                </a:solidFill>
                <a:hlinkClick r:id="rId3"/>
              </a:rPr>
              <a:t>www.keep.eu</a:t>
            </a:r>
            <a:endParaRPr lang="tr-TR" sz="4000" b="1" kern="0" dirty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4400" b="1" i="1" kern="0" dirty="0">
              <a:solidFill>
                <a:srgbClr val="1F497D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22048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sz="1400" dirty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tx2"/>
              </a:solidFill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4"/>
          <a:srcRect t="6538" r="3685" b="4049"/>
          <a:stretch/>
        </p:blipFill>
        <p:spPr bwMode="auto">
          <a:xfrm>
            <a:off x="824408" y="2132856"/>
            <a:ext cx="7495183" cy="3849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14" y="202389"/>
            <a:ext cx="2455019" cy="7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12 İçerik Yer Tutucusu"/>
          <p:cNvSpPr>
            <a:spLocks noGrp="1"/>
          </p:cNvSpPr>
          <p:nvPr>
            <p:ph idx="4294967295"/>
          </p:nvPr>
        </p:nvSpPr>
        <p:spPr>
          <a:xfrm>
            <a:off x="0" y="1679575"/>
            <a:ext cx="7867650" cy="441325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tr-TR" altLang="tr-TR" sz="900" b="1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sz="2400" b="1">
                <a:solidFill>
                  <a:srgbClr val="333399"/>
                </a:solidFill>
                <a:latin typeface="Arial" panose="020B0604020202020204" pitchFamily="34" charset="0"/>
              </a:rPr>
              <a:t>	</a:t>
            </a:r>
            <a:endParaRPr lang="tr-TR" altLang="tr-TR" sz="180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1" name="İçerik Yer Tutucusu 1"/>
          <p:cNvSpPr txBox="1">
            <a:spLocks/>
          </p:cNvSpPr>
          <p:nvPr/>
        </p:nvSpPr>
        <p:spPr bwMode="auto">
          <a:xfrm>
            <a:off x="251521" y="1412776"/>
            <a:ext cx="87129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endParaRPr lang="tr-TR" sz="1800" dirty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sz="1800" dirty="0">
              <a:solidFill>
                <a:srgbClr val="00206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Saygılarımızla</a:t>
            </a:r>
          </a:p>
          <a:p>
            <a:pPr marL="0" indent="0" algn="ctr">
              <a:buNone/>
              <a:defRPr/>
            </a:pPr>
            <a:r>
              <a:rPr lang="tr-TR" altLang="tr-TR" dirty="0">
                <a:solidFill>
                  <a:srgbClr val="002060"/>
                </a:solidFill>
                <a:latin typeface="+mj-lt"/>
                <a:ea typeface="+mj-ea"/>
                <a:cs typeface="+mj-cs"/>
                <a:hlinkClick r:id="rId3"/>
              </a:rPr>
              <a:t>https://cbc.ab.gov.tr/</a:t>
            </a:r>
            <a:endParaRPr lang="tr-TR" altLang="tr-TR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tr-TR" altLang="tr-TR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tr-TR" altLang="tr-TR" sz="2800" smtClean="0">
                <a:solidFill>
                  <a:srgbClr val="002060"/>
                </a:solidFill>
              </a:rPr>
              <a:t>Sınır </a:t>
            </a:r>
            <a:r>
              <a:rPr lang="tr-TR" altLang="tr-TR" sz="2800" dirty="0">
                <a:solidFill>
                  <a:srgbClr val="002060"/>
                </a:solidFill>
              </a:rPr>
              <a:t>Ötesi İşbirliği </a:t>
            </a:r>
          </a:p>
          <a:p>
            <a:pPr marL="0" indent="0" algn="ctr">
              <a:buFontTx/>
              <a:buNone/>
              <a:defRPr/>
            </a:pPr>
            <a:r>
              <a:rPr lang="tr-TR" altLang="tr-TR" sz="2800" dirty="0">
                <a:solidFill>
                  <a:srgbClr val="002060"/>
                </a:solidFill>
              </a:rPr>
              <a:t>Daire Başkanlığı</a:t>
            </a:r>
          </a:p>
          <a:p>
            <a:pPr marL="0" indent="0" algn="ctr">
              <a:buFontTx/>
              <a:buNone/>
              <a:defRPr/>
            </a:pPr>
            <a:r>
              <a:rPr lang="tr-TR" altLang="tr-TR" sz="1800" dirty="0">
                <a:solidFill>
                  <a:srgbClr val="002060"/>
                </a:solidFill>
                <a:latin typeface="+mj-lt"/>
                <a:ea typeface="+mj-ea"/>
                <a:cs typeface="+mj-cs"/>
                <a:hlinkClick r:id="rId4"/>
              </a:rPr>
              <a:t>cbc@ab.gov.tr</a:t>
            </a:r>
            <a:endParaRPr lang="tr-TR" altLang="tr-TR" sz="18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tr-TR" altLang="tr-TR" sz="1800" dirty="0">
                <a:solidFill>
                  <a:srgbClr val="002060"/>
                </a:solidFill>
                <a:latin typeface="+mj-lt"/>
                <a:ea typeface="+mj-ea"/>
                <a:cs typeface="+mj-cs"/>
                <a:hlinkClick r:id="rId5"/>
              </a:rPr>
              <a:t>cbcmed@ab.gov.tr</a:t>
            </a:r>
            <a:endParaRPr lang="tr-TR" altLang="tr-TR" sz="18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en-US" altLang="tr-TR" sz="18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sz="1800" dirty="0">
              <a:solidFill>
                <a:srgbClr val="00206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2389"/>
            <a:ext cx="2455019" cy="74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195736" y="583593"/>
            <a:ext cx="57599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SÖİ 2021-2027 Dönemi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59585"/>
            <a:ext cx="2016224" cy="848017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361674" y="4749092"/>
            <a:ext cx="8420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b="1" i="1" kern="0" dirty="0">
              <a:solidFill>
                <a:srgbClr val="1F497D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i="1" kern="0" dirty="0">
                <a:solidFill>
                  <a:srgbClr val="1F497D"/>
                </a:solidFill>
              </a:rPr>
              <a:t>Türkiye’den Katılacak İller</a:t>
            </a:r>
            <a:endParaRPr lang="tr-T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2"/>
                </a:solidFill>
              </a:rPr>
              <a:t>Tekirdağ, Edirne, Kırklareli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2"/>
                </a:solidFill>
              </a:rPr>
              <a:t>Balıkesir, Çanakkale, İzmir, Aydın, Denizli, Muğla, Manisa, Afyonkarahisar, Kütahya, Uşak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2"/>
                </a:solidFill>
              </a:rPr>
              <a:t>Antalya, Isparta, Burdur, Adana, Mersin, Hatay, Kahramanmaraş, Osmaniye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0" y="29191"/>
            <a:ext cx="2455019" cy="740505"/>
          </a:xfrm>
          <a:prstGeom prst="rect">
            <a:avLst/>
          </a:prstGeom>
        </p:spPr>
      </p:pic>
      <p:pic>
        <p:nvPicPr>
          <p:cNvPr id="14" name="Resim 13"/>
          <p:cNvPicPr/>
          <p:nvPr/>
        </p:nvPicPr>
        <p:blipFill rotWithShape="1">
          <a:blip r:embed="rId4"/>
          <a:srcRect l="10826" t="26507" r="43866" b="37610"/>
          <a:stretch/>
        </p:blipFill>
        <p:spPr bwMode="auto">
          <a:xfrm>
            <a:off x="611559" y="1416410"/>
            <a:ext cx="7920881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20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268463" y="538863"/>
            <a:ext cx="5759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Yönetim Yapısı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59585"/>
            <a:ext cx="2016224" cy="84801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0" y="29191"/>
            <a:ext cx="2455019" cy="740505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708650"/>
            <a:ext cx="2057400" cy="27463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17/11/2021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6"/>
          <p:cNvSpPr/>
          <p:nvPr/>
        </p:nvSpPr>
        <p:spPr>
          <a:xfrm>
            <a:off x="1524068" y="1387177"/>
            <a:ext cx="5589734" cy="470872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7"/>
          <p:cNvSpPr/>
          <p:nvPr/>
        </p:nvSpPr>
        <p:spPr>
          <a:xfrm>
            <a:off x="1778268" y="2078992"/>
            <a:ext cx="1638436" cy="3408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endParaRPr lang="en-GB" sz="9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8"/>
          <p:cNvSpPr/>
          <p:nvPr/>
        </p:nvSpPr>
        <p:spPr>
          <a:xfrm>
            <a:off x="3502231" y="2094232"/>
            <a:ext cx="3463100" cy="34080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9"/>
          <p:cNvSpPr/>
          <p:nvPr/>
        </p:nvSpPr>
        <p:spPr>
          <a:xfrm>
            <a:off x="1911350" y="2352675"/>
            <a:ext cx="4779963" cy="1820863"/>
          </a:xfrm>
          <a:prstGeom prst="roundRect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r">
              <a:defRPr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0"/>
          <p:cNvSpPr/>
          <p:nvPr/>
        </p:nvSpPr>
        <p:spPr>
          <a:xfrm>
            <a:off x="4318935" y="1231658"/>
            <a:ext cx="1013403" cy="48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Yönlendirme Komitesi</a:t>
            </a:r>
            <a:r>
              <a:rPr lang="en-GB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(**)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11"/>
          <p:cNvSpPr/>
          <p:nvPr/>
        </p:nvSpPr>
        <p:spPr>
          <a:xfrm>
            <a:off x="2650839" y="1170634"/>
            <a:ext cx="1620000" cy="67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İzleme Komitesi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12"/>
          <p:cNvSpPr/>
          <p:nvPr/>
        </p:nvSpPr>
        <p:spPr>
          <a:xfrm>
            <a:off x="4276700" y="2463904"/>
            <a:ext cx="1620000" cy="67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Yönetim Makamı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13"/>
          <p:cNvSpPr/>
          <p:nvPr/>
        </p:nvSpPr>
        <p:spPr>
          <a:xfrm>
            <a:off x="3757241" y="3258187"/>
            <a:ext cx="810000" cy="67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Ortak Sekretarya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14"/>
          <p:cNvSpPr/>
          <p:nvPr/>
        </p:nvSpPr>
        <p:spPr>
          <a:xfrm>
            <a:off x="2161659" y="4564765"/>
            <a:ext cx="810000" cy="675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Denetçiler Grubu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15"/>
          <p:cNvSpPr/>
          <p:nvPr/>
        </p:nvSpPr>
        <p:spPr>
          <a:xfrm>
            <a:off x="2223271" y="2443840"/>
            <a:ext cx="810000" cy="67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Denetim Makamı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16"/>
          <p:cNvSpPr/>
          <p:nvPr/>
        </p:nvSpPr>
        <p:spPr>
          <a:xfrm>
            <a:off x="4743060" y="3258187"/>
            <a:ext cx="810000" cy="675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GB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Valencia</a:t>
            </a:r>
            <a:r>
              <a:rPr lang="tr-TR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Destek Ofisi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/>
          <p:nvPr/>
        </p:nvSpPr>
        <p:spPr>
          <a:xfrm>
            <a:off x="2064090" y="1954157"/>
            <a:ext cx="1080000" cy="2160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r-TR" sz="825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Denetim Görevi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/>
          <p:nvPr/>
        </p:nvSpPr>
        <p:spPr>
          <a:xfrm>
            <a:off x="3055839" y="4093146"/>
            <a:ext cx="810000" cy="162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  <a:prstDash val="sysDot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75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</a:t>
            </a:r>
            <a:r>
              <a:rPr lang="tr-TR" sz="75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 düzeyi</a:t>
            </a:r>
            <a:endParaRPr lang="en-GB" sz="75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19"/>
          <p:cNvSpPr/>
          <p:nvPr/>
        </p:nvSpPr>
        <p:spPr>
          <a:xfrm>
            <a:off x="1911350" y="4430713"/>
            <a:ext cx="4779963" cy="917575"/>
          </a:xfrm>
          <a:prstGeom prst="roundRect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r">
              <a:defRPr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/>
          <p:nvPr/>
        </p:nvSpPr>
        <p:spPr>
          <a:xfrm>
            <a:off x="3055839" y="4349273"/>
            <a:ext cx="810000" cy="162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  <a:prstDash val="sysDot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r-TR" sz="75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Ulusal </a:t>
            </a:r>
            <a:endParaRPr lang="en-GB" sz="75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/>
          <p:nvPr/>
        </p:nvSpPr>
        <p:spPr>
          <a:xfrm>
            <a:off x="4608060" y="1951954"/>
            <a:ext cx="1080000" cy="216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tr-TR" sz="825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Yönetim Görevi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23"/>
          <p:cNvSpPr/>
          <p:nvPr/>
        </p:nvSpPr>
        <p:spPr>
          <a:xfrm>
            <a:off x="3927484" y="4832918"/>
            <a:ext cx="639757" cy="5587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Ulusal Otorite Görevi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25"/>
          <p:cNvSpPr/>
          <p:nvPr/>
        </p:nvSpPr>
        <p:spPr>
          <a:xfrm>
            <a:off x="5728880" y="3258187"/>
            <a:ext cx="810000" cy="675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GB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Aqaba</a:t>
            </a:r>
            <a:r>
              <a:rPr lang="tr-TR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Destek Ofisi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26"/>
          <p:cNvSpPr/>
          <p:nvPr/>
        </p:nvSpPr>
        <p:spPr>
          <a:xfrm>
            <a:off x="7709861" y="2163692"/>
            <a:ext cx="945000" cy="594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Zorunlu Yapılar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7"/>
          <p:cNvSpPr/>
          <p:nvPr/>
        </p:nvSpPr>
        <p:spPr>
          <a:xfrm>
            <a:off x="7709861" y="2840117"/>
            <a:ext cx="945000" cy="59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Tercihen Oluşturulan Yapılar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9"/>
          <p:cNvSpPr/>
          <p:nvPr/>
        </p:nvSpPr>
        <p:spPr>
          <a:xfrm>
            <a:off x="4819024" y="4832918"/>
            <a:ext cx="646049" cy="596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Ulusal İrtibat Noktası Görevi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0"/>
          <p:cNvSpPr/>
          <p:nvPr/>
        </p:nvSpPr>
        <p:spPr>
          <a:xfrm>
            <a:off x="5689558" y="4864089"/>
            <a:ext cx="680099" cy="539751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 Temas Noktası Görevi</a:t>
            </a:r>
            <a:r>
              <a:rPr lang="en-GB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(*</a:t>
            </a:r>
            <a:r>
              <a:rPr lang="tr-TR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28"/>
          <p:cNvSpPr/>
          <p:nvPr/>
        </p:nvSpPr>
        <p:spPr>
          <a:xfrm>
            <a:off x="7578725" y="1822450"/>
            <a:ext cx="1200150" cy="1770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ectangle: Rounded Corners 24"/>
          <p:cNvSpPr/>
          <p:nvPr/>
        </p:nvSpPr>
        <p:spPr>
          <a:xfrm>
            <a:off x="3825440" y="4474127"/>
            <a:ext cx="2635940" cy="3412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tr-TR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Noktaları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7285038" y="5124450"/>
            <a:ext cx="16652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900" i="1" dirty="0">
                <a:latin typeface="Arial" panose="020B0604020202020204" pitchFamily="34" charset="0"/>
              </a:rPr>
              <a:t>(*) </a:t>
            </a:r>
            <a:r>
              <a:rPr lang="tr-TR" altLang="it-IT" sz="900" i="1" dirty="0" smtClean="0">
                <a:latin typeface="Arial" panose="020B0604020202020204" pitchFamily="34" charset="0"/>
              </a:rPr>
              <a:t>tercih eden ülkeler için geçerli</a:t>
            </a:r>
            <a:endParaRPr lang="en-GB" altLang="it-IT" sz="9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900" i="1" dirty="0">
                <a:latin typeface="Arial" panose="020B0604020202020204" pitchFamily="34" charset="0"/>
              </a:rPr>
              <a:t>(**) </a:t>
            </a:r>
            <a:r>
              <a:rPr lang="tr-TR" altLang="it-IT" sz="900" i="1" dirty="0" smtClean="0">
                <a:latin typeface="Arial" panose="020B0604020202020204" pitchFamily="34" charset="0"/>
              </a:rPr>
              <a:t>henüz onaylanmadı</a:t>
            </a:r>
            <a:endParaRPr lang="en-GB" altLang="it-IT" sz="900" i="1" dirty="0">
              <a:latin typeface="Arial" panose="020B0604020202020204" pitchFamily="34" charset="0"/>
            </a:endParaRPr>
          </a:p>
        </p:txBody>
      </p:sp>
      <p:sp>
        <p:nvSpPr>
          <p:cNvPr id="41" name="Titolo 1"/>
          <p:cNvSpPr txBox="1">
            <a:spLocks/>
          </p:cNvSpPr>
          <p:nvPr/>
        </p:nvSpPr>
        <p:spPr bwMode="auto">
          <a:xfrm>
            <a:off x="280988" y="44450"/>
            <a:ext cx="8612187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it-IT" sz="2800" b="1" dirty="0">
              <a:solidFill>
                <a:srgbClr val="003399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465512" y="626397"/>
            <a:ext cx="4392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SÖİ 2021-2027 Dönemi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1520" y="1374798"/>
            <a:ext cx="87129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tx2"/>
                </a:solidFill>
              </a:rPr>
              <a:t>Akdeniz Programı </a:t>
            </a:r>
            <a:r>
              <a:rPr lang="tr-TR" sz="2400" b="1" dirty="0" smtClean="0">
                <a:solidFill>
                  <a:schemeClr val="tx2"/>
                </a:solidFill>
              </a:rPr>
              <a:t>Öncelikler</a:t>
            </a:r>
            <a:endParaRPr lang="tr-TR" sz="2400" b="1" dirty="0">
              <a:solidFill>
                <a:schemeClr val="tx2"/>
              </a:solidFill>
            </a:endParaRPr>
          </a:p>
          <a:p>
            <a:pPr algn="ctr"/>
            <a:endParaRPr lang="tr-TR" sz="900" b="1" u="sng" dirty="0">
              <a:solidFill>
                <a:schemeClr val="tx2"/>
              </a:solidFill>
            </a:endParaRPr>
          </a:p>
          <a:p>
            <a:endParaRPr lang="tr-TR" sz="1000" b="1" u="sng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 i="1" u="sng" dirty="0">
                <a:solidFill>
                  <a:schemeClr val="tx2"/>
                </a:solidFill>
              </a:rPr>
              <a:t>PO</a:t>
            </a:r>
            <a:r>
              <a:rPr lang="tr-TR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>
                <a:solidFill>
                  <a:schemeClr val="tx2"/>
                </a:solidFill>
              </a:rPr>
              <a:t>1</a:t>
            </a:r>
            <a:r>
              <a:rPr lang="tr-TR" sz="2200" b="1" i="1" u="sng" dirty="0">
                <a:solidFill>
                  <a:schemeClr val="tx2"/>
                </a:solidFill>
              </a:rPr>
              <a:t>: </a:t>
            </a:r>
            <a:r>
              <a:rPr lang="en-US" sz="2200" b="1" i="1" u="sng" dirty="0" err="1">
                <a:solidFill>
                  <a:schemeClr val="tx2"/>
                </a:solidFill>
              </a:rPr>
              <a:t>Daha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rekabetçi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ve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akıllı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bir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Avrupa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endParaRPr lang="tr-TR" sz="2200" b="1" i="1" u="sng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Araştırma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yenilikçilik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kapasitelerinin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gelişmiş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teknolojilerin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sahiplenilmesinin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geliştirilmesi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iyileştirilmesi</a:t>
            </a:r>
            <a:endParaRPr lang="tr-TR" dirty="0" smtClean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Üretime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yönelik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yatırımlar</a:t>
            </a:r>
            <a:r>
              <a:rPr lang="en-US" dirty="0">
                <a:solidFill>
                  <a:schemeClr val="tx2"/>
                </a:solidFill>
              </a:rPr>
              <a:t> da </a:t>
            </a:r>
            <a:r>
              <a:rPr lang="en-US" dirty="0" err="1">
                <a:solidFill>
                  <a:schemeClr val="tx2"/>
                </a:solidFill>
              </a:rPr>
              <a:t>dahil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olmak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üzere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KOBİ’lerin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rekabetçiliği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sürdürülebilir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gelişimi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KOBİ’ler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aracılığıyla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oluşturulan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istihdamın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desteklenmesi</a:t>
            </a: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1600" b="1" i="1" u="sng" dirty="0">
              <a:solidFill>
                <a:schemeClr val="tx2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90" y="106211"/>
            <a:ext cx="2455019" cy="7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705077" y="531992"/>
            <a:ext cx="4392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SÖİ 2021-2027 </a:t>
            </a: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Dönemi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374798"/>
            <a:ext cx="871296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tx2"/>
                </a:solidFill>
              </a:rPr>
              <a:t>Akdeniz Programı </a:t>
            </a:r>
            <a:r>
              <a:rPr lang="tr-TR" sz="2400" b="1" dirty="0" smtClean="0">
                <a:solidFill>
                  <a:schemeClr val="tx2"/>
                </a:solidFill>
              </a:rPr>
              <a:t>Öncelikler</a:t>
            </a:r>
            <a:endParaRPr lang="tr-TR" sz="2400" b="1" dirty="0">
              <a:solidFill>
                <a:schemeClr val="tx2"/>
              </a:solidFill>
            </a:endParaRPr>
          </a:p>
          <a:p>
            <a:endParaRPr lang="tr-TR" sz="900" b="1" u="sng" dirty="0">
              <a:solidFill>
                <a:schemeClr val="tx2"/>
              </a:solidFill>
            </a:endParaRPr>
          </a:p>
          <a:p>
            <a:endParaRPr lang="tr-TR" sz="1000" b="1" i="1" u="sng" dirty="0">
              <a:solidFill>
                <a:schemeClr val="tx2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200" b="1" i="1" u="sng" dirty="0">
                <a:solidFill>
                  <a:schemeClr val="tx2"/>
                </a:solidFill>
              </a:rPr>
              <a:t>PO 2: Daha yeşil, sıfır karbon ekonomisine doğru daha düşük karbon tüketimine yönelen ve dirençli bir </a:t>
            </a:r>
            <a:r>
              <a:rPr lang="tr-TR" sz="2200" b="1" i="1" u="sng" dirty="0" smtClean="0">
                <a:solidFill>
                  <a:schemeClr val="tx2"/>
                </a:solidFill>
              </a:rPr>
              <a:t>Avrupa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200" b="1" i="1" u="sng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Enerji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verimliliğinin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teşvik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edilmesi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</a:t>
            </a:r>
            <a:r>
              <a:rPr lang="en-GB" dirty="0">
                <a:solidFill>
                  <a:schemeClr val="tx2"/>
                </a:solidFill>
              </a:rPr>
              <a:t> sera </a:t>
            </a:r>
            <a:r>
              <a:rPr lang="en-GB" dirty="0" err="1">
                <a:solidFill>
                  <a:schemeClr val="tx2"/>
                </a:solidFill>
              </a:rPr>
              <a:t>gazlarının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azaltımı</a:t>
            </a:r>
            <a:endParaRPr lang="tr-TR" dirty="0" smtClean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Ekosistem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yaklaşımlarının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benimsenmesi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suretiyle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iklim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değişikliğine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uyum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afet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risklerinin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önlenmesi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bu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risklere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karşı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dayanıklılığın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teşvik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edilmesi</a:t>
            </a:r>
            <a:endParaRPr lang="tr-TR" dirty="0" smtClean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Suya </a:t>
            </a:r>
            <a:r>
              <a:rPr lang="en-US" dirty="0" err="1">
                <a:solidFill>
                  <a:schemeClr val="tx2"/>
                </a:solidFill>
              </a:rPr>
              <a:t>erişimin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sürdürülebilir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yönetiminin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teşvik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edilmesi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tr-TR" dirty="0" smtClean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Döngüsel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kaynak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verimliliğine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dayalı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ekonomiye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geçişin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teşvik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edilmesi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90" y="106211"/>
            <a:ext cx="2455019" cy="7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483768" y="588741"/>
            <a:ext cx="4624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Akdeniz SÖİ 2021-2027 </a:t>
            </a: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Dönemi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9512" y="1410672"/>
            <a:ext cx="8748972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tx2"/>
                </a:solidFill>
              </a:rPr>
              <a:t>Akdeniz Programı </a:t>
            </a:r>
            <a:r>
              <a:rPr lang="tr-TR" sz="2400" b="1" dirty="0" smtClean="0">
                <a:solidFill>
                  <a:schemeClr val="tx2"/>
                </a:solidFill>
              </a:rPr>
              <a:t>Öncelikler</a:t>
            </a:r>
            <a:endParaRPr lang="tr-TR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sz="1050" b="1" i="1" u="sng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sz="1000" b="1" i="1" u="sng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sz="2200" b="1" i="1" u="sng" dirty="0">
                <a:solidFill>
                  <a:schemeClr val="tx2"/>
                </a:solidFill>
              </a:rPr>
              <a:t>PO 4: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Avrupa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Sosyal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Haklar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sütununu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uygulayan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daha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sosyal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ve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kapsayıcı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bir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 smtClean="0">
                <a:solidFill>
                  <a:schemeClr val="tx2"/>
                </a:solidFill>
              </a:rPr>
              <a:t>Avrupa</a:t>
            </a:r>
            <a:endParaRPr lang="tr-TR" sz="2200" b="1" i="1" u="sng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tr-TR" sz="2200" b="1" i="1" u="sng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Uzaktan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çevrimiçi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eğitim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öğretim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dahil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olmak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üzere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erişilebilir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altyapı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oluşturulması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suretiyle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kaliteli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kapsayıcı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eğitim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öğretim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yaşam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boyu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öğrenme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hizmetlerine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erişimin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geliştirilmesi</a:t>
            </a:r>
            <a:endParaRPr lang="en-US" dirty="0">
              <a:solidFill>
                <a:schemeClr val="tx2"/>
              </a:solidFill>
            </a:endParaRPr>
          </a:p>
          <a:p>
            <a:pPr lvl="3"/>
            <a:endParaRPr lang="tr-TR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İlk </a:t>
            </a:r>
            <a:r>
              <a:rPr lang="en-US" dirty="0" err="1">
                <a:solidFill>
                  <a:schemeClr val="tx2"/>
                </a:solidFill>
              </a:rPr>
              <a:t>basamak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hekimliği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dahil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olmak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üzere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sağlık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hizmetlerine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erişimin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sağlık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sisteminin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kapasite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iyileştirmesinin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sağlanması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kurumsal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sağlık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hizmetlerinden</a:t>
            </a:r>
            <a:r>
              <a:rPr lang="en-US" dirty="0">
                <a:solidFill>
                  <a:schemeClr val="tx2"/>
                </a:solidFill>
              </a:rPr>
              <a:t> ail </a:t>
            </a:r>
            <a:r>
              <a:rPr lang="en-US" dirty="0" err="1" smtClean="0">
                <a:solidFill>
                  <a:schemeClr val="tx2"/>
                </a:solidFill>
              </a:rPr>
              <a:t>ve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topluluk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bazlı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sağlık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hizmetlerine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geçişin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teşvik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edilmesi</a:t>
            </a:r>
            <a:endParaRPr lang="tr-TR" dirty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1600" dirty="0">
              <a:solidFill>
                <a:schemeClr val="tx2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81" y="67566"/>
            <a:ext cx="2455019" cy="7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2411760" y="693173"/>
            <a:ext cx="4624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Akdeniz SÖİ 2021-2027 </a:t>
            </a: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Dönemi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410672"/>
            <a:ext cx="86769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tx2"/>
                </a:solidFill>
              </a:rPr>
              <a:t>Akdeniz Programı </a:t>
            </a:r>
            <a:r>
              <a:rPr lang="tr-TR" sz="2400" b="1" dirty="0" smtClean="0">
                <a:solidFill>
                  <a:schemeClr val="tx2"/>
                </a:solidFill>
              </a:rPr>
              <a:t>Öncelikler</a:t>
            </a:r>
            <a:endParaRPr lang="tr-TR" sz="2400" b="1" dirty="0">
              <a:solidFill>
                <a:schemeClr val="tx2"/>
              </a:solidFill>
            </a:endParaRPr>
          </a:p>
          <a:p>
            <a:pPr algn="just"/>
            <a:endParaRPr lang="tr-TR" sz="1000" dirty="0">
              <a:solidFill>
                <a:schemeClr val="tx2"/>
              </a:solidFill>
            </a:endParaRPr>
          </a:p>
          <a:p>
            <a:pPr algn="just"/>
            <a:endParaRPr lang="tr-TR" sz="10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200" b="1" i="1" u="sng" dirty="0">
                <a:solidFill>
                  <a:schemeClr val="tx2"/>
                </a:solidFill>
              </a:rPr>
              <a:t>ISO 1: </a:t>
            </a:r>
            <a:r>
              <a:rPr lang="en-US" sz="2200" b="1" i="1" u="sng" dirty="0" err="1">
                <a:solidFill>
                  <a:schemeClr val="tx2"/>
                </a:solidFill>
              </a:rPr>
              <a:t>Daha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iyi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bir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işbirliği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yönetimine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yönelik</a:t>
            </a:r>
            <a:r>
              <a:rPr lang="en-US" sz="2200" b="1" i="1" u="sng" dirty="0">
                <a:solidFill>
                  <a:schemeClr val="tx2"/>
                </a:solidFill>
              </a:rPr>
              <a:t> Interreg-</a:t>
            </a:r>
            <a:r>
              <a:rPr lang="en-US" sz="2200" b="1" i="1" u="sng" dirty="0" err="1">
                <a:solidFill>
                  <a:schemeClr val="tx2"/>
                </a:solidFill>
              </a:rPr>
              <a:t>özel</a:t>
            </a:r>
            <a:r>
              <a:rPr lang="en-US" sz="2200" b="1" i="1" u="sng" dirty="0">
                <a:solidFill>
                  <a:schemeClr val="tx2"/>
                </a:solidFill>
              </a:rPr>
              <a:t> </a:t>
            </a:r>
            <a:r>
              <a:rPr lang="en-US" sz="2200" b="1" i="1" u="sng" dirty="0" err="1">
                <a:solidFill>
                  <a:schemeClr val="tx2"/>
                </a:solidFill>
              </a:rPr>
              <a:t>hedefi</a:t>
            </a:r>
            <a:endParaRPr lang="tr-TR" sz="2200" b="1" i="1" u="sng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Daha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iyi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işbirliği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yönetimi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için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diğer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faaliyetler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2389"/>
            <a:ext cx="2016224" cy="8480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81" y="67566"/>
            <a:ext cx="2455019" cy="7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 bwMode="auto">
          <a:xfrm>
            <a:off x="179512" y="1556792"/>
            <a:ext cx="8612187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2000" b="1" dirty="0" err="1">
                <a:solidFill>
                  <a:srgbClr val="003399"/>
                </a:solidFill>
                <a:latin typeface="+mn-lt"/>
                <a:cs typeface="Arial" charset="0"/>
              </a:rPr>
              <a:t>Programın</a:t>
            </a:r>
            <a:r>
              <a:rPr lang="en-US" altLang="it-IT" sz="2000" b="1" dirty="0">
                <a:solidFill>
                  <a:srgbClr val="003399"/>
                </a:solidFill>
                <a:latin typeface="+mn-lt"/>
                <a:cs typeface="Arial" charset="0"/>
              </a:rPr>
              <a:t> </a:t>
            </a:r>
            <a:r>
              <a:rPr lang="en-US" altLang="it-IT" sz="2000" b="1" dirty="0" err="1">
                <a:solidFill>
                  <a:srgbClr val="003399"/>
                </a:solidFill>
                <a:latin typeface="+mn-lt"/>
                <a:cs typeface="Arial" charset="0"/>
              </a:rPr>
              <a:t>öncelikleri</a:t>
            </a:r>
            <a:r>
              <a:rPr lang="en-US" altLang="it-IT" sz="2000" b="1" dirty="0">
                <a:solidFill>
                  <a:srgbClr val="003399"/>
                </a:solidFill>
                <a:latin typeface="+mn-lt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fr-BE" altLang="it-IT" sz="1600" dirty="0">
                <a:solidFill>
                  <a:srgbClr val="003399"/>
                </a:solidFill>
                <a:latin typeface="+mn-lt"/>
                <a:cs typeface="Arial" charset="0"/>
              </a:rPr>
              <a:t>3 </a:t>
            </a:r>
            <a:r>
              <a:rPr lang="fr-BE" altLang="it-IT" sz="1600" dirty="0" err="1">
                <a:solidFill>
                  <a:srgbClr val="003399"/>
                </a:solidFill>
                <a:latin typeface="+mn-lt"/>
                <a:cs typeface="Arial" charset="0"/>
              </a:rPr>
              <a:t>politika</a:t>
            </a:r>
            <a:r>
              <a:rPr lang="fr-BE" altLang="it-IT" sz="1600" dirty="0">
                <a:solidFill>
                  <a:srgbClr val="003399"/>
                </a:solidFill>
                <a:latin typeface="+mn-lt"/>
                <a:cs typeface="Arial" charset="0"/>
              </a:rPr>
              <a:t> </a:t>
            </a:r>
            <a:r>
              <a:rPr lang="fr-BE" altLang="it-IT" sz="1600" dirty="0" err="1">
                <a:solidFill>
                  <a:srgbClr val="003399"/>
                </a:solidFill>
                <a:latin typeface="+mn-lt"/>
                <a:cs typeface="Arial" charset="0"/>
              </a:rPr>
              <a:t>hedefi</a:t>
            </a:r>
            <a:r>
              <a:rPr lang="fr-BE" altLang="it-IT" sz="1600" dirty="0">
                <a:solidFill>
                  <a:srgbClr val="003399"/>
                </a:solidFill>
                <a:latin typeface="+mn-lt"/>
                <a:cs typeface="Arial" charset="0"/>
              </a:rPr>
              <a:t>, 1 Interreg </a:t>
            </a:r>
            <a:r>
              <a:rPr lang="fr-BE" altLang="it-IT" sz="1600" dirty="0" err="1">
                <a:solidFill>
                  <a:srgbClr val="003399"/>
                </a:solidFill>
                <a:latin typeface="+mn-lt"/>
                <a:cs typeface="Arial" charset="0"/>
              </a:rPr>
              <a:t>özel</a:t>
            </a:r>
            <a:r>
              <a:rPr lang="fr-BE" altLang="it-IT" sz="1600" dirty="0">
                <a:solidFill>
                  <a:srgbClr val="003399"/>
                </a:solidFill>
                <a:latin typeface="+mn-lt"/>
                <a:cs typeface="Arial" charset="0"/>
              </a:rPr>
              <a:t> </a:t>
            </a:r>
            <a:r>
              <a:rPr lang="fr-BE" altLang="it-IT" sz="1600" dirty="0" err="1">
                <a:solidFill>
                  <a:srgbClr val="003399"/>
                </a:solidFill>
                <a:latin typeface="+mn-lt"/>
                <a:cs typeface="Arial" charset="0"/>
              </a:rPr>
              <a:t>ve</a:t>
            </a:r>
            <a:r>
              <a:rPr lang="fr-BE" altLang="it-IT" sz="1600" dirty="0">
                <a:solidFill>
                  <a:srgbClr val="003399"/>
                </a:solidFill>
                <a:latin typeface="+mn-lt"/>
                <a:cs typeface="Arial" charset="0"/>
              </a:rPr>
              <a:t> 9 </a:t>
            </a:r>
            <a:r>
              <a:rPr lang="fr-BE" altLang="it-IT" sz="1600" dirty="0" err="1">
                <a:solidFill>
                  <a:srgbClr val="003399"/>
                </a:solidFill>
                <a:latin typeface="+mn-lt"/>
                <a:cs typeface="Arial" charset="0"/>
              </a:rPr>
              <a:t>özel</a:t>
            </a:r>
            <a:r>
              <a:rPr lang="fr-BE" altLang="it-IT" sz="1600" dirty="0">
                <a:solidFill>
                  <a:srgbClr val="003399"/>
                </a:solidFill>
                <a:latin typeface="+mn-lt"/>
                <a:cs typeface="Arial" charset="0"/>
              </a:rPr>
              <a:t> </a:t>
            </a:r>
            <a:r>
              <a:rPr lang="fr-BE" altLang="it-IT" sz="1600" dirty="0" err="1">
                <a:solidFill>
                  <a:srgbClr val="003399"/>
                </a:solidFill>
                <a:latin typeface="+mn-lt"/>
                <a:cs typeface="Arial" charset="0"/>
              </a:rPr>
              <a:t>hedef</a:t>
            </a:r>
            <a:r>
              <a:rPr lang="fr-BE" altLang="it-IT" sz="1600" dirty="0">
                <a:solidFill>
                  <a:srgbClr val="003399"/>
                </a:solidFill>
                <a:latin typeface="+mn-lt"/>
                <a:cs typeface="Arial" charset="0"/>
              </a:rPr>
              <a:t>   </a:t>
            </a:r>
          </a:p>
        </p:txBody>
      </p:sp>
      <p:graphicFrame>
        <p:nvGraphicFramePr>
          <p:cNvPr id="2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7199"/>
              </p:ext>
            </p:extLst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046">
                <a:tc>
                  <a:txBody>
                    <a:bodyPr/>
                    <a:lstStyle/>
                    <a:p>
                      <a:r>
                        <a:rPr lang="fr-FR" sz="1100" dirty="0" err="1"/>
                        <a:t>Daha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rekabetçi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ve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akıllı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bir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Akdeniz</a:t>
                      </a:r>
                      <a:r>
                        <a:rPr lang="fr-FR" sz="1100" dirty="0"/>
                        <a:t> </a:t>
                      </a:r>
                    </a:p>
                    <a:p>
                      <a:r>
                        <a:rPr lang="it-IT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66.658.241 (29% tot.)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tr-TR" sz="1100" b="1" i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Daha yeşil, sıfır karbon ekonomisine doğru daha düşük karbon tüketimine yönelen ve dirençli bir Akdeniz</a:t>
                      </a:r>
                      <a:r>
                        <a:rPr lang="tr-TR" sz="11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€ 96.979.680 (42% tot)</a:t>
                      </a:r>
                    </a:p>
                  </a:txBody>
                  <a:tcPr marL="91436" marR="91436" marT="45724" marB="4572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i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Avrupa Sosyal Haklar sütununu uygulayan daha sosyal ve kapsayıcı bir Akdeniz</a:t>
                      </a:r>
                      <a:endParaRPr lang="tr-TR" sz="11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it-IT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€ 48.882.710 (21% tot.)</a:t>
                      </a:r>
                    </a:p>
                    <a:p>
                      <a:endParaRPr lang="it-IT" sz="1100" dirty="0"/>
                    </a:p>
                  </a:txBody>
                  <a:tcPr marL="91436" marR="91436" marT="45724" marB="4572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i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Daha iyi bir işbirliği yönetimine yönelik </a:t>
                      </a:r>
                      <a:r>
                        <a:rPr lang="tr-TR" sz="1100" b="1" i="1" u="non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tr-TR" sz="1100" b="1" i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-özel hedefi</a:t>
                      </a:r>
                      <a:endParaRPr lang="tr-TR" sz="11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€ 17.775.531 (8% tot.)</a:t>
                      </a:r>
                    </a:p>
                  </a:txBody>
                  <a:tcPr marL="91436" marR="91436" marT="45724" marB="45724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155">
                <a:tc>
                  <a:txBody>
                    <a:bodyPr/>
                    <a:lstStyle/>
                    <a:p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Üretime yönelik yatırımlar da dahil olmak üzere, </a:t>
                      </a: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KOBİ’lerin rekabetçiliği ve sürdürülebilir gelişimi ile KOBİ’ler aracılığıyla oluşturulan istihdamın desteklenmesi</a:t>
                      </a:r>
                    </a:p>
                    <a:p>
                      <a:r>
                        <a:rPr lang="it-IT" sz="1100" b="1" dirty="0"/>
                        <a:t>€ 26.663.296,36 (12% tot.)</a:t>
                      </a:r>
                    </a:p>
                    <a:p>
                      <a:endParaRPr lang="it-IT" sz="11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Suya erişimin </a:t>
                      </a: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 </a:t>
                      </a: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sürdürülebilir su yönetiminin</a:t>
                      </a: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teşvik edilmesi 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€ 24.244.920 (10.5% tot)</a:t>
                      </a:r>
                    </a:p>
                    <a:p>
                      <a:endParaRPr lang="it-IT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Uzaktan ve çevrimiçi eğitim öğretim dahil olmak üzere </a:t>
                      </a: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erişilebilir bir altyapı oluşturulması suretiyle kaliteli ve kapsayıcı eğitim, öğretim ve yaşam boyu öğrenme </a:t>
                      </a: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hizmetlerine erişimin geliştirilmesi</a:t>
                      </a:r>
                    </a:p>
                    <a:p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€ 33.329.120 (14% tot.)</a:t>
                      </a:r>
                    </a:p>
                    <a:p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Daha iyi bir işbirliği yönetimi </a:t>
                      </a: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 diğer faaliyetler</a:t>
                      </a:r>
                    </a:p>
                    <a:p>
                      <a:r>
                        <a:rPr lang="en-US" sz="11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YENİ</a:t>
                      </a:r>
                      <a:r>
                        <a:rPr lang="en-US" sz="11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/>
                        <a:t>€ 17.775.531 (8% tot.)</a:t>
                      </a:r>
                    </a:p>
                    <a:p>
                      <a:endParaRPr lang="en-US" sz="11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155">
                <a:tc>
                  <a:txBody>
                    <a:bodyPr/>
                    <a:lstStyle/>
                    <a:p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Araştırma ve yenilikçilik kapasitelerinin </a:t>
                      </a: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 gelişmiş teknolojilerinin sahiplenilmesinin geliştirilmesi ve iyileştirilmesi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€ 39.994.944,55 (17% tot.)</a:t>
                      </a:r>
                    </a:p>
                    <a:p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Enerji verimliliğinin</a:t>
                      </a: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teşvik edilmesi ve sera gazlarının </a:t>
                      </a:r>
                      <a:r>
                        <a:rPr lang="tr-TR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azaltımı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€ 24.244.920 (10.5% tot)</a:t>
                      </a:r>
                    </a:p>
                    <a:p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İlk basamak hekimliği dahil olmak üzere </a:t>
                      </a: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sağlık hizmetlerine erişimin ve sağlık sisteminin kapasite iyileştirmesinin sağlanması ve kurumsal sağlık hizmetlerinden </a:t>
                      </a:r>
                      <a:r>
                        <a:rPr lang="tr-TR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aile </a:t>
                      </a: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 topluluk bazlı sağlık hizmetlerine </a:t>
                      </a: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geçişin teşvik edilmesi</a:t>
                      </a:r>
                    </a:p>
                    <a:p>
                      <a:r>
                        <a:rPr lang="en-US" sz="11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YENİ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it-IT" sz="1100" b="1" dirty="0"/>
                        <a:t>€ 15.553.589 (7% tot.)</a:t>
                      </a:r>
                      <a:endParaRPr lang="it-IT" sz="11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Ekosistem yaklaşımlarının benimsenmesi suretiyle </a:t>
                      </a: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iklim değişikliğine uyum, afet risklerinin önlenmesi, bu risklere karşı dayanıklılığın</a:t>
                      </a: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teşvik edilmesi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YENİ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€ 24.244.920 (10.5% tot)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046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Döngüsel ve kaynak verimliliğine dayalı bir ekonomiye geçişin </a:t>
                      </a: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teşvik edilmesi </a:t>
                      </a:r>
                    </a:p>
                    <a:p>
                      <a:r>
                        <a:rPr lang="en-US" sz="11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YENİ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€ 24.244.920 (10.5% tot)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3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10266</TotalTime>
  <Words>2091</Words>
  <Application>Microsoft Office PowerPoint</Application>
  <PresentationFormat>Ekran Gösterisi (4:3)</PresentationFormat>
  <Paragraphs>752</Paragraphs>
  <Slides>28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28</vt:i4>
      </vt:variant>
    </vt:vector>
  </HeadingPairs>
  <TitlesOfParts>
    <vt:vector size="40" baseType="lpstr">
      <vt:lpstr>Microsoft YaHei</vt:lpstr>
      <vt:lpstr>ＭＳ Ｐゴシック</vt:lpstr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Ofis Teması</vt:lpstr>
      <vt:lpstr>Özel Tasarım</vt:lpstr>
      <vt:lpstr>Personalizza struttura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Önerilen Çağrı Takvimi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 Çok Yararlanıcılı Program</dc:title>
  <dc:creator>Tijen İgci</dc:creator>
  <cp:lastModifiedBy>Kubilay Sitrava</cp:lastModifiedBy>
  <cp:revision>699</cp:revision>
  <cp:lastPrinted>2019-02-15T11:53:04Z</cp:lastPrinted>
  <dcterms:created xsi:type="dcterms:W3CDTF">2012-01-03T09:26:33Z</dcterms:created>
  <dcterms:modified xsi:type="dcterms:W3CDTF">2023-07-17T08:23:12Z</dcterms:modified>
</cp:coreProperties>
</file>